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91" r:id="rId2"/>
    <p:sldId id="2892" r:id="rId3"/>
    <p:sldId id="2984" r:id="rId4"/>
    <p:sldId id="2985" r:id="rId5"/>
    <p:sldId id="3011" r:id="rId6"/>
    <p:sldId id="3012" r:id="rId7"/>
    <p:sldId id="3019" r:id="rId8"/>
    <p:sldId id="3013" r:id="rId9"/>
    <p:sldId id="2986" r:id="rId10"/>
    <p:sldId id="3020" r:id="rId11"/>
    <p:sldId id="3021" r:id="rId12"/>
    <p:sldId id="3022" r:id="rId13"/>
    <p:sldId id="2996" r:id="rId14"/>
    <p:sldId id="3023" r:id="rId15"/>
    <p:sldId id="2988" r:id="rId16"/>
    <p:sldId id="3004" r:id="rId17"/>
    <p:sldId id="3005" r:id="rId18"/>
    <p:sldId id="3015" r:id="rId19"/>
    <p:sldId id="3016" r:id="rId20"/>
    <p:sldId id="2990" r:id="rId21"/>
    <p:sldId id="2998" r:id="rId22"/>
    <p:sldId id="3000" r:id="rId23"/>
    <p:sldId id="3007" r:id="rId24"/>
    <p:sldId id="3008" r:id="rId25"/>
    <p:sldId id="3009" r:id="rId26"/>
    <p:sldId id="2997" r:id="rId27"/>
    <p:sldId id="3017" r:id="rId28"/>
    <p:sldId id="2992" r:id="rId29"/>
    <p:sldId id="2993" r:id="rId30"/>
    <p:sldId id="3010" r:id="rId31"/>
    <p:sldId id="2994" r:id="rId32"/>
    <p:sldId id="3018" r:id="rId33"/>
    <p:sldId id="2935" r:id="rId34"/>
  </p:sldIdLst>
  <p:sldSz cx="12190413" cy="6858000"/>
  <p:notesSz cx="7099300" cy="10234613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3pPr>
    <a:lvl4pPr marL="13703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4pPr>
    <a:lvl5pPr marL="18275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3" userDrawn="1">
          <p15:clr>
            <a:srgbClr val="A4A3A4"/>
          </p15:clr>
        </p15:guide>
        <p15:guide id="2" pos="37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Wei" initials="CW" lastIdx="1" clrIdx="0"/>
  <p:cmAuthor id="2" name="TOMMY" initials="T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BB"/>
    <a:srgbClr val="C30D0D"/>
    <a:srgbClr val="C00000"/>
    <a:srgbClr val="BA2D06"/>
    <a:srgbClr val="DADE42"/>
    <a:srgbClr val="E05E40"/>
    <a:srgbClr val="F99527"/>
    <a:srgbClr val="9EC1F4"/>
    <a:srgbClr val="F3698A"/>
    <a:srgbClr val="E99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2" autoAdjust="0"/>
    <p:restoredTop sz="79359" autoAdjust="0"/>
  </p:normalViewPr>
  <p:slideViewPr>
    <p:cSldViewPr showGuides="1">
      <p:cViewPr varScale="1">
        <p:scale>
          <a:sx n="73" d="100"/>
          <a:sy n="73" d="100"/>
        </p:scale>
        <p:origin x="588" y="-6"/>
      </p:cViewPr>
      <p:guideLst>
        <p:guide orient="horz" pos="2053"/>
        <p:guide pos="3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464" y="-108"/>
      </p:cViewPr>
      <p:guideLst>
        <p:guide orient="horz" pos="3063"/>
        <p:guide pos="22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7498E72-F95B-4683-94F3-040E690CAC2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9428754-80EA-4722-B222-5EB445CA1959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宋体" pitchFamily="2" charset="-122"/>
      </a:defRPr>
    </a:lvl1pPr>
    <a:lvl2pPr marL="4559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82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8831263" y="4221163"/>
            <a:ext cx="3322637" cy="2195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60000"/>
              </a:lnSpc>
              <a:spcBef>
                <a:spcPct val="5000"/>
              </a:spcBef>
              <a:defRPr/>
            </a:pPr>
            <a:endParaRPr lang="zh-CN" altLang="en-US" sz="2800"/>
          </a:p>
        </p:txBody>
      </p:sp>
      <p:pic>
        <p:nvPicPr>
          <p:cNvPr id="3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青岛科技大学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0990" y="116205"/>
            <a:ext cx="2188676" cy="5400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l" hangingPunct="0">
              <a:defRPr sz="40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b="1">
                <a:solidFill>
                  <a:srgbClr val="002060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>
                <a:solidFill>
                  <a:srgbClr val="002060"/>
                </a:solidFill>
              </a:defRPr>
            </a:lvl2pPr>
            <a:lvl3pPr marL="1143000" indent="-228600">
              <a:buFont typeface="Wingdings" panose="05000000000000000000" pitchFamily="2" charset="2"/>
              <a:buChar char="p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821295" y="6237605"/>
            <a:ext cx="4093210" cy="3683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开源软件深度参与、工业化改造与演进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05" y="1481328"/>
            <a:ext cx="10971086" cy="4525963"/>
          </a:xfrm>
        </p:spPr>
        <p:txBody>
          <a:bodyPr/>
          <a:lstStyle>
            <a:lvl1pPr>
              <a:defRPr b="1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90935" y="6407944"/>
            <a:ext cx="2559920" cy="365760"/>
          </a:xfrm>
        </p:spPr>
        <p:txBody>
          <a:bodyPr/>
          <a:lstStyle>
            <a:lvl1pPr>
              <a:defRPr b="1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23078" y="6407944"/>
            <a:ext cx="3133752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2818" y="6407944"/>
            <a:ext cx="832681" cy="365125"/>
          </a:xfrm>
        </p:spPr>
        <p:txBody>
          <a:bodyPr/>
          <a:lstStyle>
            <a:lvl1pPr>
              <a:defRPr b="1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</a:lstStyle>
          <a:p>
            <a:pPr>
              <a:defRPr/>
            </a:pPr>
            <a:fld id="{77E88AF7-5153-4875-A5A7-0323E1DC4585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505" y="274638"/>
            <a:ext cx="10971086" cy="1143000"/>
          </a:xfrm>
        </p:spPr>
        <p:txBody>
          <a:bodyPr rtlCol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3" y="4664147"/>
            <a:ext cx="121995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257" y="1752601"/>
            <a:ext cx="1036158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257" y="3611607"/>
            <a:ext cx="10361581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019" y="4953000"/>
            <a:ext cx="12195114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>
          <a:xfrm>
            <a:off x="8967975" y="6407944"/>
            <a:ext cx="2559920" cy="3657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5839183" y="6407944"/>
            <a:ext cx="3133752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>
          <a:xfrm>
            <a:off x="11527894" y="6407944"/>
            <a:ext cx="487604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6AB41F-CAC1-4232-8954-A49D2EE7F6D8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884680" y="2529205"/>
            <a:ext cx="8241665" cy="782955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>
                <a:solidFill>
                  <a:srgbClr val="002060"/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2pPr>
            <a:lvl3pPr marL="914400" indent="0"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3pPr>
            <a:lvl4pPr marL="1371600" indent="0"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" name="图片 1" descr="带校徽名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6535" y="1484630"/>
            <a:ext cx="4518025" cy="96964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877175" y="175895"/>
            <a:ext cx="4175125" cy="36131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1800">
                <a:solidFill>
                  <a:schemeClr val="bg1"/>
                </a:solidFill>
              </a:rPr>
              <a:t>开源软件深度参与、工业化改造与演进</a:t>
            </a:r>
          </a:p>
        </p:txBody>
      </p:sp>
    </p:spTree>
  </p:cSld>
  <p:clrMapOvr>
    <a:masterClrMapping/>
  </p:clrMapOvr>
  <p:transition>
    <p:fad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in-Hongwei/music-website/issues/29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22300" y="2797810"/>
            <a:ext cx="10908030" cy="231648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微软雅黑" panose="020B0503020204020204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音乐网站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负责人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刘建雄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6340" y="1628775"/>
            <a:ext cx="3119755" cy="7137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000">
                <a:solidFill>
                  <a:srgbClr val="014FBB"/>
                </a:solidFill>
              </a:rPr>
              <a:t>软件系统与工程</a:t>
            </a:r>
          </a:p>
          <a:p>
            <a:pPr algn="dist"/>
            <a:r>
              <a:rPr lang="zh-CN" altLang="en-US" sz="2000">
                <a:solidFill>
                  <a:srgbClr val="014FBB"/>
                </a:solidFill>
              </a:rPr>
              <a:t>产教融合项目分享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5517-9AB7-BDB8-252B-75A4420E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C0C46-451F-64B6-ACA5-00FE9074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98F8E-0AED-DCC5-027F-6093933C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的背景</a:t>
            </a:r>
            <a:r>
              <a:rPr lang="en-US" altLang="zh-CN" dirty="0"/>
              <a:t>(Background)</a:t>
            </a:r>
            <a:r>
              <a:rPr lang="zh-CN" altLang="en-US" dirty="0"/>
              <a:t>。</a:t>
            </a:r>
          </a:p>
          <a:p>
            <a:r>
              <a:rPr lang="zh-CN" altLang="en-US" sz="1800" dirty="0"/>
              <a:t>在用户点击列表中的某首歌曲进行播放时，页面底部的“播放控制栏”应该同步更新当前歌曲的信息，包括歌名、歌手和歌曲封面缩略图。</a:t>
            </a:r>
          </a:p>
          <a:p>
            <a:r>
              <a:rPr lang="zh-CN" altLang="en-US" sz="1800" dirty="0"/>
              <a:t>问题现象：</a:t>
            </a:r>
          </a:p>
          <a:p>
            <a:r>
              <a:rPr lang="zh-CN" altLang="en-US" sz="1800" b="0" dirty="0"/>
              <a:t>歌曲可以正常播放（音频流正常）。</a:t>
            </a:r>
          </a:p>
          <a:p>
            <a:r>
              <a:rPr lang="zh-CN" altLang="en-US" sz="1800" b="0" dirty="0"/>
              <a:t>但播放栏左侧的圆形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方形图片区域显示为裂开的图片图标，或者显示为默认占位图，无法加载该歌曲对应的专辑封面。</a:t>
            </a:r>
          </a:p>
          <a:p>
            <a:r>
              <a:rPr lang="zh-CN" altLang="en-US" sz="1800" b="0" dirty="0"/>
              <a:t>浏览器控制台（</a:t>
            </a:r>
            <a:r>
              <a:rPr lang="en-US" altLang="zh-CN" sz="1800" b="0" dirty="0"/>
              <a:t>Console</a:t>
            </a:r>
            <a:r>
              <a:rPr lang="zh-CN" altLang="en-US" sz="1800" b="0" dirty="0"/>
              <a:t>）通常会报错 </a:t>
            </a:r>
            <a:r>
              <a:rPr lang="en-US" altLang="zh-CN" sz="1800" b="0" dirty="0"/>
              <a:t>GET http://localhost:8888/... 404 (Not Found)</a:t>
            </a:r>
            <a:r>
              <a:rPr lang="zh-CN" altLang="en-US" sz="1800" b="0" dirty="0"/>
              <a:t> 或类似的资源加载错误。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31C978-BCB6-115D-B8EA-4831981A1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96" y="4401108"/>
            <a:ext cx="5580620" cy="15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29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AA63-5682-5E6D-4965-4D8847D3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2078-6BC4-6F49-D69C-73AD433D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E6644-3098-B6E0-8433-C9DB84045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的复现步骤</a:t>
            </a:r>
            <a:r>
              <a:rPr lang="en-US" altLang="zh-CN" dirty="0"/>
              <a:t>(Reproduction Steps)</a:t>
            </a:r>
            <a:r>
              <a:rPr lang="zh-CN" altLang="en-US" dirty="0"/>
              <a:t>。</a:t>
            </a:r>
          </a:p>
          <a:p>
            <a:r>
              <a:rPr lang="zh-CN" altLang="en-US" sz="1800" dirty="0"/>
              <a:t>为了准确定位，请按照以下步骤操作，并观察浏览器的开发者工具：</a:t>
            </a:r>
          </a:p>
          <a:p>
            <a:r>
              <a:rPr lang="zh-CN" altLang="en-US" sz="1800" dirty="0"/>
              <a:t>启动项目： 确保后端 </a:t>
            </a:r>
            <a:r>
              <a:rPr lang="en-US" altLang="zh-CN" sz="1800" dirty="0"/>
              <a:t>Spring Boot (</a:t>
            </a:r>
            <a:r>
              <a:rPr lang="zh-CN" altLang="en-US" sz="1800" dirty="0"/>
              <a:t>默认端口 </a:t>
            </a:r>
            <a:r>
              <a:rPr lang="en-US" altLang="zh-CN" sz="1800" dirty="0"/>
              <a:t>8888) </a:t>
            </a:r>
            <a:r>
              <a:rPr lang="zh-CN" altLang="en-US" sz="1800" dirty="0"/>
              <a:t>和前端 </a:t>
            </a:r>
            <a:r>
              <a:rPr lang="en-US" altLang="zh-CN" sz="1800" dirty="0"/>
              <a:t>Vue (</a:t>
            </a:r>
            <a:r>
              <a:rPr lang="zh-CN" altLang="en-US" sz="1800" dirty="0"/>
              <a:t>默认端口 </a:t>
            </a:r>
            <a:r>
              <a:rPr lang="en-US" altLang="zh-CN" sz="1800" dirty="0"/>
              <a:t>8080/8081) </a:t>
            </a:r>
            <a:r>
              <a:rPr lang="zh-CN" altLang="en-US" sz="1800" dirty="0"/>
              <a:t>均已启动且无报错。</a:t>
            </a:r>
          </a:p>
          <a:p>
            <a:r>
              <a:rPr lang="zh-CN" altLang="en-US" sz="1800" dirty="0"/>
              <a:t>打开浏览器： 访问前端页面。</a:t>
            </a:r>
          </a:p>
          <a:p>
            <a:r>
              <a:rPr lang="zh-CN" altLang="en-US" sz="1800" dirty="0"/>
              <a:t>打开开发者工具： 按 </a:t>
            </a:r>
            <a:r>
              <a:rPr lang="en-US" altLang="zh-CN" sz="1800" dirty="0"/>
              <a:t>F12</a:t>
            </a:r>
            <a:r>
              <a:rPr lang="zh-CN" altLang="en-US" sz="1800" dirty="0"/>
              <a:t> 打开 </a:t>
            </a:r>
            <a:r>
              <a:rPr lang="en-US" altLang="zh-CN" sz="1800" dirty="0" err="1"/>
              <a:t>DevTools</a:t>
            </a:r>
            <a:r>
              <a:rPr lang="zh-CN" altLang="en-US" sz="1800" dirty="0"/>
              <a:t>，切换到 </a:t>
            </a:r>
            <a:r>
              <a:rPr lang="en-US" altLang="zh-CN" sz="1800" dirty="0"/>
              <a:t>Network (</a:t>
            </a:r>
            <a:r>
              <a:rPr lang="zh-CN" altLang="en-US" sz="1800" dirty="0"/>
              <a:t>网络</a:t>
            </a:r>
            <a:r>
              <a:rPr lang="en-US" altLang="zh-CN" sz="1800" dirty="0"/>
              <a:t>)</a:t>
            </a:r>
            <a:r>
              <a:rPr lang="zh-CN" altLang="en-US" sz="1800" dirty="0"/>
              <a:t> 面板，选中 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 过滤器。</a:t>
            </a:r>
          </a:p>
          <a:p>
            <a:r>
              <a:rPr lang="zh-CN" altLang="en-US" sz="1800" dirty="0"/>
              <a:t>点击播放： 在歌单中随便点击一首歌曲。</a:t>
            </a:r>
          </a:p>
          <a:p>
            <a:r>
              <a:rPr lang="zh-CN" altLang="en-US" sz="1800" dirty="0"/>
              <a:t>观察请求：</a:t>
            </a:r>
          </a:p>
          <a:p>
            <a:pPr lvl="1"/>
            <a:r>
              <a:rPr lang="zh-CN" altLang="en-US" sz="1800" dirty="0"/>
              <a:t>查看 </a:t>
            </a:r>
            <a:r>
              <a:rPr lang="en-US" altLang="zh-CN" sz="1800" dirty="0"/>
              <a:t>Network </a:t>
            </a:r>
            <a:r>
              <a:rPr lang="zh-CN" altLang="en-US" sz="1800" dirty="0"/>
              <a:t>面板中是否出现了一个新的图片请求（通常以 </a:t>
            </a:r>
            <a:r>
              <a:rPr lang="en-US" altLang="zh-CN" sz="1800" dirty="0"/>
              <a:t>.jpg</a:t>
            </a:r>
            <a:r>
              <a:rPr lang="zh-CN" altLang="en-US" sz="1800" dirty="0"/>
              <a:t> 或 </a:t>
            </a:r>
            <a:r>
              <a:rPr lang="en-US" altLang="zh-CN" sz="1800" dirty="0"/>
              <a:t>.</a:t>
            </a:r>
            <a:r>
              <a:rPr lang="en-US" altLang="zh-CN" sz="1800" dirty="0" err="1"/>
              <a:t>png</a:t>
            </a:r>
            <a:r>
              <a:rPr lang="zh-CN" altLang="en-US" sz="1800" dirty="0"/>
              <a:t> 结尾）。</a:t>
            </a:r>
          </a:p>
          <a:p>
            <a:pPr lvl="1"/>
            <a:r>
              <a:rPr lang="zh-CN" altLang="en-US" sz="1800" b="1" dirty="0"/>
              <a:t>关键点：</a:t>
            </a:r>
            <a:r>
              <a:rPr lang="zh-CN" altLang="en-US" sz="1800" dirty="0"/>
              <a:t> 检查该请求的状态码是 </a:t>
            </a:r>
            <a:r>
              <a:rPr lang="en-US" altLang="zh-CN" sz="1800" dirty="0"/>
              <a:t>404</a:t>
            </a:r>
            <a:r>
              <a:rPr lang="zh-CN" altLang="en-US" sz="1800" dirty="0"/>
              <a:t> 还是 </a:t>
            </a:r>
            <a:r>
              <a:rPr lang="en-US" altLang="zh-CN" sz="1800" dirty="0"/>
              <a:t>403</a:t>
            </a:r>
            <a:r>
              <a:rPr lang="zh-CN" altLang="en-US" sz="1800" dirty="0"/>
              <a:t>？</a:t>
            </a:r>
          </a:p>
          <a:p>
            <a:pPr lvl="1"/>
            <a:r>
              <a:rPr lang="zh-CN" altLang="en-US" sz="1800" b="1" dirty="0"/>
              <a:t>关键点：</a:t>
            </a:r>
            <a:r>
              <a:rPr lang="zh-CN" altLang="en-US" sz="1800" dirty="0"/>
              <a:t> 检查该请求的 </a:t>
            </a:r>
            <a:r>
              <a:rPr lang="en-US" altLang="zh-CN" sz="1800" dirty="0"/>
              <a:t>URL </a:t>
            </a:r>
            <a:r>
              <a:rPr lang="zh-CN" altLang="en-US" sz="1800" dirty="0"/>
              <a:t>到底长什么样。是 </a:t>
            </a:r>
            <a:r>
              <a:rPr lang="en-US" altLang="zh-CN" sz="1800" dirty="0"/>
              <a:t>http://localhost:8888/img/avatorImages/1.jpg</a:t>
            </a:r>
            <a:r>
              <a:rPr lang="zh-CN" altLang="en-US" sz="1800" dirty="0"/>
              <a:t> 还是奇怪的 </a:t>
            </a:r>
            <a:r>
              <a:rPr lang="en-US" altLang="zh-CN" sz="1800" dirty="0"/>
              <a:t>file:///D:/...</a:t>
            </a:r>
            <a:r>
              <a:rPr lang="zh-CN" altLang="en-US" sz="18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155490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FD898-C4F7-692E-57CA-A1955A85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D406E-CB60-0AC0-0FCF-9A1A6B20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85E16-D32D-4D9A-0EA1-EB117869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62" y="908844"/>
            <a:ext cx="11485276" cy="5544492"/>
          </a:xfrm>
        </p:spPr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</a:t>
            </a:r>
            <a:r>
              <a:rPr lang="zh-CN" altLang="fr-FR" dirty="0"/>
              <a:t>根本原因分析 </a:t>
            </a:r>
            <a:r>
              <a:rPr lang="fr-FR" altLang="zh-CN" dirty="0"/>
              <a:t>(Root Cause Analysis)</a:t>
            </a:r>
            <a:r>
              <a:rPr lang="zh-CN" altLang="en-US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问题的根源位于前端组件的 </a:t>
            </a:r>
            <a:r>
              <a:rPr lang="en-US" altLang="zh-CN" sz="1800" dirty="0"/>
              <a:t>Computed Property (</a:t>
            </a:r>
            <a:r>
              <a:rPr lang="zh-CN" altLang="en-US" sz="1800" dirty="0"/>
              <a:t>计算属性</a:t>
            </a:r>
            <a:r>
              <a:rPr lang="en-US" altLang="zh-CN" sz="1800" dirty="0"/>
              <a:t>) </a:t>
            </a:r>
            <a:r>
              <a:rPr lang="zh-CN" altLang="en-US" sz="1800" dirty="0"/>
              <a:t>逻辑处理上，具体代码如下：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以及模板中的绑定：</a:t>
            </a:r>
            <a:r>
              <a:rPr lang="en-US" altLang="zh-CN" sz="1800" dirty="0"/>
              <a:t>HTML&lt;</a:t>
            </a:r>
            <a:r>
              <a:rPr lang="en-US" altLang="zh-CN" sz="1800" dirty="0" err="1"/>
              <a:t>el</a:t>
            </a:r>
            <a:r>
              <a:rPr lang="en-US" altLang="zh-CN" sz="1800" dirty="0"/>
              <a:t>-image class="song-bar-</a:t>
            </a:r>
            <a:r>
              <a:rPr lang="en-US" altLang="zh-CN" sz="1800" dirty="0" err="1"/>
              <a:t>img</a:t>
            </a:r>
            <a:r>
              <a:rPr lang="en-US" altLang="zh-CN" sz="1800" dirty="0"/>
              <a:t>" :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songPicUrl</a:t>
            </a:r>
            <a:r>
              <a:rPr lang="en-US" altLang="zh-CN" sz="1800" dirty="0"/>
              <a:t>" /&gt;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深度解析：</a:t>
            </a:r>
            <a:endParaRPr lang="en-US" altLang="zh-CN" sz="1800" dirty="0"/>
          </a:p>
          <a:p>
            <a:r>
              <a:rPr lang="zh-CN" altLang="en-US" sz="1800" dirty="0"/>
              <a:t>缺乏空值防御 </a:t>
            </a:r>
            <a:r>
              <a:rPr lang="en-US" altLang="zh-CN" sz="1800" dirty="0"/>
              <a:t>(Missing Null Check):</a:t>
            </a:r>
            <a:r>
              <a:rPr lang="zh-CN" altLang="en-US" sz="1800" b="0" dirty="0"/>
              <a:t>当页面初始化或尚未播放歌曲时，</a:t>
            </a:r>
            <a:r>
              <a:rPr lang="en-US" altLang="zh-CN" sz="1800" b="0" dirty="0" err="1"/>
              <a:t>Vuex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中的 </a:t>
            </a:r>
            <a:r>
              <a:rPr lang="en-US" altLang="zh-CN" sz="1800" b="0" dirty="0" err="1"/>
              <a:t>this.songPic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值可能为 </a:t>
            </a:r>
            <a:r>
              <a:rPr lang="en-US" altLang="zh-CN" sz="1800" b="0" dirty="0"/>
              <a:t>null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undefined </a:t>
            </a:r>
            <a:r>
              <a:rPr lang="zh-CN" altLang="en-US" sz="1800" b="0" dirty="0"/>
              <a:t>或空字符串 </a:t>
            </a:r>
            <a:r>
              <a:rPr lang="en-US" altLang="zh-CN" sz="1800" b="0" dirty="0"/>
              <a:t>''</a:t>
            </a:r>
            <a:r>
              <a:rPr lang="zh-CN" altLang="en-US" sz="1800" b="0" dirty="0"/>
              <a:t>。</a:t>
            </a:r>
            <a:r>
              <a:rPr lang="en-US" altLang="zh-CN" sz="1800" b="0" dirty="0" err="1"/>
              <a:t>HttpManager.attachImageUrl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方法如果没有对入参进行校验，直接将 </a:t>
            </a:r>
            <a:r>
              <a:rPr lang="en-US" altLang="zh-CN" sz="1800" b="0" dirty="0" err="1"/>
              <a:t>BaseURL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与 </a:t>
            </a:r>
            <a:r>
              <a:rPr lang="en-US" altLang="zh-CN" sz="1800" b="0" dirty="0"/>
              <a:t>null </a:t>
            </a:r>
            <a:r>
              <a:rPr lang="zh-CN" altLang="en-US" sz="1800" b="0" dirty="0"/>
              <a:t>拼接，会生成错误的 </a:t>
            </a:r>
            <a:r>
              <a:rPr lang="en-US" altLang="zh-CN" sz="1800" b="0" dirty="0"/>
              <a:t>URL</a:t>
            </a:r>
            <a:r>
              <a:rPr lang="zh-CN" altLang="en-US" sz="1800" b="0" dirty="0"/>
              <a:t>（如 </a:t>
            </a:r>
            <a:r>
              <a:rPr lang="en-US" altLang="zh-CN" sz="1800" b="0" dirty="0"/>
              <a:t>http://127.0.0.1:8888/null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undefined</a:t>
            </a:r>
            <a:r>
              <a:rPr lang="zh-CN" altLang="en-US" sz="1800" b="0" dirty="0"/>
              <a:t>）。</a:t>
            </a:r>
            <a:r>
              <a:rPr lang="en-US" altLang="zh-CN" sz="1800" b="0" dirty="0" err="1"/>
              <a:t>el</a:t>
            </a:r>
            <a:r>
              <a:rPr lang="en-US" altLang="zh-CN" sz="1800" b="0" dirty="0"/>
              <a:t>-image </a:t>
            </a:r>
            <a:r>
              <a:rPr lang="zh-CN" altLang="en-US" sz="1800" b="0" dirty="0"/>
              <a:t>组件接收到这个无效的 </a:t>
            </a:r>
            <a:r>
              <a:rPr lang="en-US" altLang="zh-CN" sz="1800" b="0" dirty="0"/>
              <a:t>URL </a:t>
            </a:r>
            <a:r>
              <a:rPr lang="zh-CN" altLang="en-US" sz="1800" b="0" dirty="0"/>
              <a:t>后尝试加载，随即失败并显示错误占位符。</a:t>
            </a:r>
            <a:endParaRPr lang="en-US" altLang="zh-CN" sz="1800" b="0" dirty="0"/>
          </a:p>
          <a:p>
            <a:r>
              <a:rPr lang="zh-CN" altLang="en-US" sz="1800" dirty="0"/>
              <a:t>路径拼接依赖隐患 </a:t>
            </a:r>
            <a:r>
              <a:rPr lang="en-US" altLang="zh-CN" sz="1800" dirty="0"/>
              <a:t>(Dependency Risk):</a:t>
            </a:r>
            <a:r>
              <a:rPr lang="zh-CN" altLang="en-US" sz="1800" b="0" dirty="0"/>
              <a:t>该计算属性完全依赖 </a:t>
            </a:r>
            <a:r>
              <a:rPr lang="en-US" altLang="zh-CN" sz="1800" b="0" dirty="0" err="1"/>
              <a:t>HttpManager.attachImageUrl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的内部实现。如果 </a:t>
            </a:r>
            <a:r>
              <a:rPr lang="en-US" altLang="zh-CN" sz="1800" b="0" dirty="0" err="1"/>
              <a:t>HttpManager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中的 </a:t>
            </a:r>
            <a:r>
              <a:rPr lang="en-US" altLang="zh-CN" sz="1800" b="0" dirty="0"/>
              <a:t>HOST </a:t>
            </a:r>
            <a:r>
              <a:rPr lang="zh-CN" altLang="en-US" sz="1800" b="0" dirty="0"/>
              <a:t>或端口是硬编码的（例如写死 </a:t>
            </a:r>
            <a:r>
              <a:rPr lang="en-US" altLang="zh-CN" sz="1800" b="0" dirty="0"/>
              <a:t>localhost:8888</a:t>
            </a:r>
            <a:r>
              <a:rPr lang="zh-CN" altLang="en-US" sz="1800" b="0" dirty="0"/>
              <a:t>），一旦项目部署到服务器或用户本地端口变更，</a:t>
            </a:r>
            <a:r>
              <a:rPr lang="en-US" altLang="zh-CN" sz="1800" b="0" dirty="0" err="1"/>
              <a:t>songPicUrl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返回的绝对路径就会立即失效。</a:t>
            </a:r>
            <a:endParaRPr lang="en-US" altLang="zh-CN" sz="1800" b="0" dirty="0"/>
          </a:p>
          <a:p>
            <a:r>
              <a:rPr lang="zh-CN" altLang="en-US" sz="1800" dirty="0"/>
              <a:t>响应式滞后 </a:t>
            </a:r>
            <a:r>
              <a:rPr lang="en-US" altLang="zh-CN" sz="1800" dirty="0"/>
              <a:t>(Reactivity Lag):</a:t>
            </a:r>
            <a:r>
              <a:rPr lang="zh-CN" altLang="en-US" sz="1800" b="0" dirty="0"/>
              <a:t>在切歌瞬间，如果 </a:t>
            </a:r>
            <a:r>
              <a:rPr lang="en-US" altLang="zh-CN" sz="1800" b="0" dirty="0" err="1"/>
              <a:t>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的状态更新慢于组件渲染，计算属性可能会先计算出一个旧值或错误值，导致图片闪烁或加载失败。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F3F39-A6D6-056A-E3DC-58D57C26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359" y="1124744"/>
            <a:ext cx="5552479" cy="16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69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6BBF2-E111-4F13-34C8-93E86390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428C6-79B2-0D0E-C578-D5449AEB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你提出了什么解决方案或讨论意见？</a:t>
            </a:r>
          </a:p>
          <a:p>
            <a:pPr latinLnBrk="0"/>
            <a:r>
              <a:rPr lang="zh-CN" altLang="en-US" sz="2000" b="0" dirty="0"/>
              <a:t>基于原代码片段和问题的根本原因（计算属性缺乏空值检查），我提出了以下三个层面的解决方案和讨论意见。这些内容可以直接用于修复代码 </a:t>
            </a:r>
            <a:r>
              <a:rPr lang="en-US" altLang="zh-CN" sz="2000" b="0" dirty="0"/>
              <a:t>(Pull Request) </a:t>
            </a:r>
            <a:r>
              <a:rPr lang="zh-CN" altLang="en-US" sz="2000" b="0" dirty="0"/>
              <a:t>或在 </a:t>
            </a:r>
            <a:r>
              <a:rPr lang="en-US" altLang="zh-CN" sz="2000" b="0" dirty="0"/>
              <a:t>Issue </a:t>
            </a:r>
            <a:r>
              <a:rPr lang="zh-CN" altLang="en-US" sz="2000" b="0" dirty="0"/>
              <a:t>中进行技术讨论。</a:t>
            </a:r>
            <a:endParaRPr lang="en-US" altLang="zh-CN" sz="2000" b="0" dirty="0"/>
          </a:p>
          <a:p>
            <a:r>
              <a:rPr lang="zh-CN" altLang="en-US" sz="1800" b="0" dirty="0"/>
              <a:t>在 </a:t>
            </a:r>
            <a:r>
              <a:rPr lang="en-US" altLang="zh-CN" sz="1800" b="0" dirty="0"/>
              <a:t>Computed </a:t>
            </a:r>
            <a:r>
              <a:rPr lang="zh-CN" altLang="en-US" sz="1800" b="0" dirty="0"/>
              <a:t>中植入“防守性编程” </a:t>
            </a:r>
            <a:r>
              <a:rPr lang="en-US" altLang="zh-CN" sz="1800" b="0" dirty="0"/>
              <a:t>(Defensive Programming)</a:t>
            </a:r>
          </a:p>
          <a:p>
            <a:r>
              <a:rPr lang="zh-CN" altLang="en-US" sz="1800" b="0" dirty="0"/>
              <a:t>这是最直接的修复方式。既然 </a:t>
            </a:r>
            <a:r>
              <a:rPr lang="en-US" altLang="zh-CN" sz="1800" b="0" dirty="0" err="1"/>
              <a:t>this.songPic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可能是 </a:t>
            </a:r>
            <a:r>
              <a:rPr lang="en-US" altLang="zh-CN" sz="1800" b="0" dirty="0"/>
              <a:t>null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undefined</a:t>
            </a:r>
            <a:r>
              <a:rPr lang="zh-CN" altLang="en-US" sz="1800" b="0" dirty="0"/>
              <a:t>，我们需要在它传递给 </a:t>
            </a:r>
            <a:r>
              <a:rPr lang="en-US" altLang="zh-CN" sz="1800" b="0" dirty="0" err="1"/>
              <a:t>HttpManager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之前进行拦截。</a:t>
            </a:r>
          </a:p>
          <a:p>
            <a:pPr latinLnBrk="0"/>
            <a:endParaRPr lang="en-US" altLang="zh-CN" sz="2000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9D75E-C3B4-1981-39D7-5B3EDC20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2" y="5854629"/>
            <a:ext cx="10333147" cy="622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28B243-2E82-98DE-1CEB-1BB1E422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98" y="3429000"/>
            <a:ext cx="4893989" cy="24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932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97B8-9951-CAB8-E70D-B14FF9E3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84D61-A0E9-5EBA-E2F5-86979665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2.1 Pull Request</a:t>
            </a:r>
            <a:r>
              <a:rPr lang="zh-CN" altLang="en-US" dirty="0">
                <a:sym typeface="+mn-ea"/>
              </a:rPr>
              <a:t>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9B8F1-E19E-38E9-376F-65758234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你提交的</a:t>
            </a:r>
            <a:r>
              <a:rPr lang="en-US" altLang="zh-CN" dirty="0"/>
              <a:t>PR</a:t>
            </a:r>
            <a:r>
              <a:rPr lang="zh-CN" altLang="en-US"/>
              <a:t>解决了什么问题？（提供链接）</a:t>
            </a:r>
            <a:endParaRPr lang="zh-CN" altLang="en-US" dirty="0"/>
          </a:p>
          <a:p>
            <a:pPr latinLnBrk="0"/>
            <a:r>
              <a:rPr lang="zh-CN" altLang="en-US" sz="2000" b="0" dirty="0"/>
              <a:t>基于原代码片段和问题的根本原因（计算属性缺乏空值检查），我提出了以下三个层面的解决方案和讨论意见。这些内容可以直接用于修复代码 </a:t>
            </a:r>
            <a:r>
              <a:rPr lang="en-US" altLang="zh-CN" sz="2000" b="0" dirty="0"/>
              <a:t>(Pull Request) </a:t>
            </a:r>
            <a:r>
              <a:rPr lang="zh-CN" altLang="en-US" sz="2000" b="0" dirty="0"/>
              <a:t>或在 </a:t>
            </a:r>
            <a:r>
              <a:rPr lang="en-US" altLang="zh-CN" sz="2000" b="0" dirty="0"/>
              <a:t>Issue </a:t>
            </a:r>
            <a:r>
              <a:rPr lang="zh-CN" altLang="en-US" sz="2000" b="0" dirty="0"/>
              <a:t>中进行技术讨论。</a:t>
            </a:r>
            <a:endParaRPr lang="en-US" altLang="zh-CN" sz="2000" b="0" dirty="0"/>
          </a:p>
          <a:p>
            <a:r>
              <a:rPr lang="zh-CN" altLang="en-US" sz="1800" b="0" dirty="0"/>
              <a:t>在 </a:t>
            </a:r>
            <a:r>
              <a:rPr lang="en-US" altLang="zh-CN" sz="1800" b="0" dirty="0"/>
              <a:t>Computed </a:t>
            </a:r>
            <a:r>
              <a:rPr lang="zh-CN" altLang="en-US" sz="1800" b="0" dirty="0"/>
              <a:t>中植入“防守性编程” </a:t>
            </a:r>
            <a:r>
              <a:rPr lang="en-US" altLang="zh-CN" sz="1800" b="0" dirty="0"/>
              <a:t>(Defensive Programming)</a:t>
            </a:r>
          </a:p>
          <a:p>
            <a:r>
              <a:rPr lang="zh-CN" altLang="en-US" sz="1800" b="0" dirty="0"/>
              <a:t>这是最直接的修复方式。既然 </a:t>
            </a:r>
            <a:r>
              <a:rPr lang="en-US" altLang="zh-CN" sz="1800" b="0" dirty="0" err="1"/>
              <a:t>this.songPic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可能是 </a:t>
            </a:r>
            <a:r>
              <a:rPr lang="en-US" altLang="zh-CN" sz="1800" b="0" dirty="0"/>
              <a:t>null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undefined</a:t>
            </a:r>
            <a:r>
              <a:rPr lang="zh-CN" altLang="en-US" sz="1800" b="0" dirty="0"/>
              <a:t>，我们需要在它传递给 </a:t>
            </a:r>
            <a:r>
              <a:rPr lang="en-US" altLang="zh-CN" sz="1800" b="0" dirty="0" err="1"/>
              <a:t>HttpManager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之前进行拦截。</a:t>
            </a:r>
          </a:p>
          <a:p>
            <a:pPr latinLnBrk="0"/>
            <a:endParaRPr lang="en-US" altLang="zh-CN" sz="2000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92C041-53EA-C3EB-8184-00418729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2" y="5854629"/>
            <a:ext cx="10333147" cy="622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953F44-05BF-52BF-EE0C-68A681EE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98" y="3429000"/>
            <a:ext cx="4893989" cy="24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179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你如何对原项目代码进行重构、优化或规范化？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400" dirty="0"/>
              <a:t>密码加密使用</a:t>
            </a:r>
            <a:r>
              <a:rPr lang="en-US" altLang="zh-CN" sz="2400" dirty="0"/>
              <a:t>MD5+salt</a:t>
            </a:r>
            <a:r>
              <a:rPr lang="zh-CN" altLang="en-US" sz="2400" dirty="0"/>
              <a:t>：安全规则会提示弱哈希算法，可以考虑后续迁移到</a:t>
            </a:r>
            <a:r>
              <a:rPr lang="en-US" altLang="zh-CN" sz="2400" dirty="0" err="1"/>
              <a:t>BCrypt</a:t>
            </a:r>
            <a:r>
              <a:rPr lang="en-US" altLang="zh-CN" sz="2400" dirty="0"/>
              <a:t>/Argon2</a:t>
            </a:r>
            <a:endParaRPr lang="zh-CN" altLang="en-US" sz="2400" dirty="0"/>
          </a:p>
          <a:p>
            <a:r>
              <a:rPr lang="zh-CN" altLang="en-US" sz="2400" dirty="0"/>
              <a:t>捕获大量具体异常后统一</a:t>
            </a:r>
            <a:r>
              <a:rPr lang="en-US" altLang="zh-CN" sz="2400" dirty="0"/>
              <a:t>throw new </a:t>
            </a:r>
            <a:r>
              <a:rPr lang="en-US" altLang="zh-CN" sz="2400" dirty="0" err="1"/>
              <a:t>RuntimeException</a:t>
            </a:r>
            <a:r>
              <a:rPr lang="en-US" altLang="zh-CN" sz="2400" dirty="0"/>
              <a:t>(e)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SongServiceImpl</a:t>
            </a:r>
            <a:r>
              <a:rPr lang="zh-CN" altLang="en-US" sz="2400" dirty="0"/>
              <a:t>里 </a:t>
            </a:r>
            <a:r>
              <a:rPr lang="en-US" altLang="zh-CN" sz="2400" dirty="0"/>
              <a:t>Minio </a:t>
            </a:r>
            <a:r>
              <a:rPr lang="zh-CN" altLang="en-US" sz="2400" dirty="0"/>
              <a:t>部分）：</a:t>
            </a:r>
            <a:r>
              <a:rPr lang="en-US" altLang="zh-CN" sz="2400" dirty="0"/>
              <a:t>Sonar </a:t>
            </a:r>
            <a:r>
              <a:rPr lang="zh-CN" altLang="en-US" sz="2400" dirty="0"/>
              <a:t>提示异常处理不够细；可以改为统一包装为自定义业务异常并带日志。</a:t>
            </a:r>
          </a:p>
          <a:p>
            <a:r>
              <a:rPr lang="zh-CN" altLang="en-US" sz="2400" dirty="0"/>
              <a:t>魔法字符串：</a:t>
            </a:r>
            <a:r>
              <a:rPr lang="en-US" altLang="zh-CN" sz="2400" dirty="0"/>
              <a:t>"REGISTER", "LOGIN", "PLAY_SONG" </a:t>
            </a:r>
            <a:r>
              <a:rPr lang="zh-CN" altLang="en-US" sz="2400" dirty="0"/>
              <a:t>建议后续收敛成枚举</a:t>
            </a:r>
            <a:r>
              <a:rPr lang="en-US" altLang="zh-CN" sz="2400" dirty="0" err="1"/>
              <a:t>UserActionType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 err="1"/>
              <a:t>System.out.println</a:t>
            </a:r>
            <a:r>
              <a:rPr lang="zh-CN" altLang="en-US" sz="2400" dirty="0"/>
              <a:t>调试输出，如果有残留，替换为 </a:t>
            </a:r>
            <a:r>
              <a:rPr lang="en-US" altLang="zh-CN" sz="2400" dirty="0"/>
              <a:t>Logger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550B8-E65E-597F-BA82-19C8866B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4D75-092D-C42B-7626-0C32C975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4757-B1A6-307A-91EA-E641ED1D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展示改造前后的代码对比，并说明其带来的好处</a:t>
            </a:r>
            <a:endParaRPr lang="en-US" altLang="zh-CN" dirty="0"/>
          </a:p>
          <a:p>
            <a:r>
              <a:rPr lang="en-US" altLang="zh-CN" sz="1400" b="0" dirty="0"/>
              <a:t>// SongServiceImpl.java</a:t>
            </a:r>
          </a:p>
          <a:p>
            <a:r>
              <a:rPr lang="en-US" altLang="zh-CN" sz="1400" b="0" dirty="0"/>
              <a:t>@Service</a:t>
            </a:r>
          </a:p>
          <a:p>
            <a:r>
              <a:rPr lang="en-US" altLang="zh-CN" sz="1400" b="0" dirty="0"/>
              <a:t>public class </a:t>
            </a:r>
            <a:r>
              <a:rPr lang="en-US" altLang="zh-CN" sz="1400" b="0" dirty="0" err="1"/>
              <a:t>SongServiceImpl</a:t>
            </a:r>
            <a:r>
              <a:rPr lang="en-US" altLang="zh-CN" sz="1400" b="0" dirty="0"/>
              <a:t> implements </a:t>
            </a:r>
            <a:r>
              <a:rPr lang="en-US" altLang="zh-CN" sz="1400" b="0" dirty="0" err="1"/>
              <a:t>SongService</a:t>
            </a:r>
            <a:r>
              <a:rPr lang="en-US" altLang="zh-CN" sz="1400" b="0" dirty="0"/>
              <a:t> {</a:t>
            </a:r>
          </a:p>
          <a:p>
            <a:r>
              <a:rPr lang="en-US" altLang="zh-CN" sz="1400" b="0" dirty="0"/>
              <a:t>@Override</a:t>
            </a:r>
          </a:p>
          <a:p>
            <a:r>
              <a:rPr lang="en-US" altLang="zh-CN" sz="1400" b="0" dirty="0"/>
              <a:t>    public void </a:t>
            </a:r>
            <a:r>
              <a:rPr lang="en-US" altLang="zh-CN" sz="1400" b="0" dirty="0" err="1"/>
              <a:t>uploadSong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MultipartFile</a:t>
            </a:r>
            <a:r>
              <a:rPr lang="en-US" altLang="zh-CN" sz="1400" b="0" dirty="0"/>
              <a:t> file) {</a:t>
            </a:r>
          </a:p>
          <a:p>
            <a:r>
              <a:rPr lang="en-US" altLang="zh-CN" sz="1400" b="0" dirty="0"/>
              <a:t>        try {</a:t>
            </a:r>
          </a:p>
          <a:p>
            <a:r>
              <a:rPr lang="en-US" altLang="zh-CN" sz="1400" b="0" dirty="0"/>
              <a:t>            // </a:t>
            </a:r>
            <a:r>
              <a:rPr lang="en-US" altLang="zh-CN" sz="1400" b="0" dirty="0" err="1"/>
              <a:t>MinIO</a:t>
            </a:r>
            <a:r>
              <a:rPr lang="zh-CN" altLang="en-US" sz="1400" b="0" dirty="0"/>
              <a:t>上传逻辑</a:t>
            </a:r>
          </a:p>
          <a:p>
            <a:r>
              <a:rPr lang="zh-CN" altLang="en-US" sz="1400" b="0" dirty="0"/>
              <a:t>            </a:t>
            </a:r>
            <a:r>
              <a:rPr lang="en-US" altLang="zh-CN" sz="1400" b="0" dirty="0" err="1"/>
              <a:t>minioService.uploadFile</a:t>
            </a:r>
            <a:r>
              <a:rPr lang="en-US" altLang="zh-CN" sz="1400" b="0" dirty="0"/>
              <a:t>(file);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文件上传失败</a:t>
            </a:r>
            <a:r>
              <a:rPr lang="en-US" altLang="zh-CN" sz="1400" b="0" dirty="0"/>
              <a:t>", 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MinioException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存储服务异常</a:t>
            </a:r>
            <a:r>
              <a:rPr lang="en-US" altLang="zh-CN" sz="1400" b="0" dirty="0"/>
              <a:t>", e);</a:t>
            </a:r>
          </a:p>
          <a:p>
            <a:r>
              <a:rPr lang="en-US" altLang="zh-CN" sz="1400" b="0" dirty="0"/>
              <a:t>        } catch (Exception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(e);</a:t>
            </a:r>
          </a:p>
          <a:p>
            <a:r>
              <a:rPr lang="en-US" altLang="zh-CN" sz="1400" b="0" dirty="0"/>
              <a:t>        }</a:t>
            </a:r>
          </a:p>
          <a:p>
            <a:r>
              <a:rPr lang="en-US" altLang="zh-CN" sz="1400" b="0" dirty="0"/>
              <a:t>    }</a:t>
            </a:r>
          </a:p>
          <a:p>
            <a:r>
              <a:rPr lang="en-US" altLang="zh-CN" sz="1400" b="0" dirty="0"/>
              <a:t>    </a:t>
            </a:r>
          </a:p>
          <a:p>
            <a:r>
              <a:rPr lang="en-US" altLang="zh-CN" sz="1200" b="0" dirty="0"/>
              <a:t>   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717099-CFAF-3C8D-DFCA-8B21C4736A7A}"/>
              </a:ext>
            </a:extLst>
          </p:cNvPr>
          <p:cNvSpPr txBox="1"/>
          <p:nvPr/>
        </p:nvSpPr>
        <p:spPr>
          <a:xfrm>
            <a:off x="6563258" y="1844824"/>
            <a:ext cx="4752527" cy="378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异常处理改造后，系统异常分类明确，错误信息标准化，便于前后端协作与问题快速定位；魔法字符串替换为枚举，提升代码类型安全性和可维护性，彻底消除拼写错误风险。日志系统标准化将分散的</a:t>
            </a:r>
            <a:r>
              <a:rPr kumimoji="1" lang="en-US" altLang="zh-CN" sz="2000" dirty="0" err="1">
                <a:solidFill>
                  <a:srgbClr val="002060"/>
                </a:solidFill>
                <a:latin typeface="+mn-lt"/>
                <a:ea typeface="+mn-ea"/>
              </a:rPr>
              <a:t>System.out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升级为分级日志，支持参数化输出和日志轮转，大幅提升系统可观测性。密码加密从</a:t>
            </a:r>
            <a:r>
              <a:rPr kumimoji="1" lang="en-US" altLang="zh-CN" sz="2000" dirty="0">
                <a:solidFill>
                  <a:srgbClr val="002060"/>
                </a:solidFill>
                <a:latin typeface="+mn-lt"/>
                <a:ea typeface="+mn-ea"/>
              </a:rPr>
              <a:t>MD5+salt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升级为</a:t>
            </a:r>
            <a:r>
              <a:rPr kumimoji="1" lang="en-US" altLang="zh-CN" sz="2000" dirty="0" err="1">
                <a:solidFill>
                  <a:srgbClr val="002060"/>
                </a:solidFill>
                <a:latin typeface="+mn-lt"/>
                <a:ea typeface="+mn-ea"/>
              </a:rPr>
              <a:t>BCrypt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，自动盐值管理和自适应成本机制显著增强安全性。整体改造使代码更健壮、易维护，为后续功能扩展奠定坚实基础。</a:t>
            </a:r>
          </a:p>
        </p:txBody>
      </p:sp>
    </p:spTree>
    <p:extLst>
      <p:ext uri="{BB962C8B-B14F-4D97-AF65-F5344CB8AC3E}">
        <p14:creationId xmlns:p14="http://schemas.microsoft.com/office/powerpoint/2010/main" val="29967772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7697-281B-AF1D-F68E-1953C9B3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5FD1-F881-2B48-B06F-A3DF7DCA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6032A-CF25-89B0-834A-74F9C6A2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改造后代码</a:t>
            </a:r>
            <a:endParaRPr lang="en-US" altLang="zh-CN" dirty="0"/>
          </a:p>
          <a:p>
            <a:r>
              <a:rPr lang="en-US" altLang="zh-CN" sz="1400" b="0" dirty="0"/>
              <a:t>@Service</a:t>
            </a:r>
          </a:p>
          <a:p>
            <a:r>
              <a:rPr lang="en-US" altLang="zh-CN" sz="1400" b="0" dirty="0"/>
              <a:t>public class </a:t>
            </a:r>
            <a:r>
              <a:rPr lang="en-US" altLang="zh-CN" sz="1400" b="0" dirty="0" err="1"/>
              <a:t>SongServiceImpl</a:t>
            </a:r>
            <a:r>
              <a:rPr lang="en-US" altLang="zh-CN" sz="1400" b="0" dirty="0"/>
              <a:t> implements </a:t>
            </a:r>
            <a:r>
              <a:rPr lang="en-US" altLang="zh-CN" sz="1400" b="0" dirty="0" err="1"/>
              <a:t>SongService</a:t>
            </a:r>
            <a:r>
              <a:rPr lang="en-US" altLang="zh-CN" sz="1400" b="0" dirty="0"/>
              <a:t> {</a:t>
            </a:r>
          </a:p>
          <a:p>
            <a:pPr marL="0" indent="0">
              <a:buNone/>
            </a:pPr>
            <a:r>
              <a:rPr lang="en-US" altLang="zh-CN" sz="1400" b="0" dirty="0"/>
              <a:t>        public void </a:t>
            </a:r>
            <a:r>
              <a:rPr lang="en-US" altLang="zh-CN" sz="1400" b="0" dirty="0" err="1"/>
              <a:t>uploadSong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MultipartFile</a:t>
            </a:r>
            <a:r>
              <a:rPr lang="en-US" altLang="zh-CN" sz="1400" b="0" dirty="0"/>
              <a:t> file) {</a:t>
            </a:r>
          </a:p>
          <a:p>
            <a:r>
              <a:rPr lang="en-US" altLang="zh-CN" sz="1400" b="0" dirty="0"/>
              <a:t>        try {</a:t>
            </a:r>
          </a:p>
          <a:p>
            <a:r>
              <a:rPr lang="en-US" altLang="zh-CN" sz="1400" b="0" dirty="0"/>
              <a:t>            // </a:t>
            </a:r>
            <a:r>
              <a:rPr lang="zh-CN" altLang="en-US" sz="1400" b="0" dirty="0"/>
              <a:t>参数校验</a:t>
            </a:r>
          </a:p>
          <a:p>
            <a:r>
              <a:rPr lang="zh-CN" altLang="en-US" sz="1400" b="0" dirty="0"/>
              <a:t>            </a:t>
            </a:r>
            <a:r>
              <a:rPr lang="en-US" altLang="zh-CN" sz="1400" b="0" dirty="0"/>
              <a:t>if (file == null || </a:t>
            </a:r>
            <a:r>
              <a:rPr lang="en-US" altLang="zh-CN" sz="1400" b="0" dirty="0" err="1"/>
              <a:t>file.isEmpty</a:t>
            </a:r>
            <a:r>
              <a:rPr lang="en-US" altLang="zh-CN" sz="1400" b="0" dirty="0"/>
              <a:t>()) {</a:t>
            </a:r>
          </a:p>
          <a:p>
            <a:r>
              <a:rPr lang="en-US" altLang="zh-CN" sz="1400" b="0" dirty="0"/>
              <a:t>                </a:t>
            </a:r>
            <a:r>
              <a:rPr lang="en-US" altLang="zh-CN" sz="1400" b="0" dirty="0" err="1"/>
              <a:t>log.warn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上传文件为空</a:t>
            </a:r>
            <a:r>
              <a:rPr lang="en-US" altLang="zh-CN" sz="1400" b="0" dirty="0"/>
              <a:t>");</a:t>
            </a:r>
          </a:p>
          <a:p>
            <a:r>
              <a:rPr lang="en-US" altLang="zh-CN" sz="1400" b="0" dirty="0"/>
              <a:t>  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ErrorCode.PARAM_ERROR</a:t>
            </a:r>
            <a:r>
              <a:rPr lang="en-US" altLang="zh-CN" sz="1400" b="0" dirty="0"/>
              <a:t>);</a:t>
            </a:r>
          </a:p>
          <a:p>
            <a:r>
              <a:rPr lang="en-US" altLang="zh-CN" sz="1400" b="0" dirty="0"/>
              <a:t>            }</a:t>
            </a:r>
          </a:p>
          <a:p>
            <a:r>
              <a:rPr lang="en-US" altLang="zh-CN" sz="1400" b="0" dirty="0"/>
              <a:t>                </a:t>
            </a:r>
            <a:r>
              <a:rPr lang="en-US" altLang="zh-CN" sz="1400" b="0" dirty="0" err="1"/>
              <a:t>minioService.uploadFile</a:t>
            </a:r>
            <a:r>
              <a:rPr lang="en-US" altLang="zh-CN" sz="1400" b="0" dirty="0"/>
              <a:t>(file);</a:t>
            </a:r>
          </a:p>
          <a:p>
            <a:r>
              <a:rPr lang="en-US" altLang="zh-CN" sz="1400" b="0" dirty="0"/>
              <a:t>                log.info("</a:t>
            </a:r>
            <a:r>
              <a:rPr lang="zh-CN" altLang="en-US" sz="1400" b="0" dirty="0"/>
              <a:t>文件上传成功</a:t>
            </a:r>
            <a:r>
              <a:rPr lang="en-US" altLang="zh-CN" sz="1400" b="0" dirty="0"/>
              <a:t>: {}", </a:t>
            </a:r>
            <a:r>
              <a:rPr lang="en-US" altLang="zh-CN" sz="1400" b="0" dirty="0" err="1"/>
              <a:t>file.getOriginalFilename</a:t>
            </a:r>
            <a:r>
              <a:rPr lang="en-US" altLang="zh-CN" sz="1400" b="0" dirty="0"/>
              <a:t>());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ErrorCode.UPLOAD_FAILED</a:t>
            </a:r>
            <a:r>
              <a:rPr lang="en-US" altLang="zh-CN" sz="1400" b="0" dirty="0"/>
              <a:t>, 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MinioException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ErrorCode.STORAGE_ERROR</a:t>
            </a:r>
            <a:r>
              <a:rPr lang="en-US" altLang="zh-CN" sz="1400" b="0" dirty="0"/>
              <a:t>, e);</a:t>
            </a:r>
          </a:p>
          <a:p>
            <a:r>
              <a:rPr lang="en-US" altLang="zh-CN" sz="1400" b="0" dirty="0"/>
              <a:t>        }</a:t>
            </a:r>
          </a:p>
          <a:p>
            <a:r>
              <a:rPr lang="en-US" altLang="zh-CN" sz="1400" b="0" dirty="0"/>
              <a:t>    }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0181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ED46-5619-CCE0-9440-05B41F9D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37F35-973A-4926-4D98-79B16B14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3.2 </a:t>
            </a:r>
            <a:r>
              <a:rPr lang="zh-CN" altLang="en-US" dirty="0">
                <a:sym typeface="+mn-ea"/>
              </a:rPr>
              <a:t>工程化实践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1BFD-595C-124A-0A74-7F4B1BCDB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依赖管理</a:t>
            </a:r>
            <a:r>
              <a:rPr lang="en-US" altLang="zh-CN" dirty="0"/>
              <a:t>:</a:t>
            </a:r>
            <a:r>
              <a:rPr lang="zh-CN" altLang="en-US" dirty="0"/>
              <a:t>是否对项目依赖进行了梳理、升级或安全漏洞修复</a:t>
            </a:r>
            <a:r>
              <a:rPr lang="en-US" altLang="zh-CN" dirty="0"/>
              <a:t>?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F2901-3503-4943-C821-568A8827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74" y="1761221"/>
            <a:ext cx="5220580" cy="4322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051273-CE79-F50A-1A15-4F49FACE1521}"/>
              </a:ext>
            </a:extLst>
          </p:cNvPr>
          <p:cNvSpPr txBox="1"/>
          <p:nvPr/>
        </p:nvSpPr>
        <p:spPr>
          <a:xfrm>
            <a:off x="982638" y="2240074"/>
            <a:ext cx="4536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项目存在多个安全依赖风险，需优先处理：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Log4j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相关依赖存在严重漏洞，必须立即移除或升级到安全版本；</a:t>
            </a:r>
            <a:r>
              <a:rPr kumimoji="1" lang="en-US" altLang="zh-CN" dirty="0" err="1">
                <a:solidFill>
                  <a:srgbClr val="002060"/>
                </a:solidFill>
                <a:latin typeface="+mn-lt"/>
                <a:ea typeface="+mn-ea"/>
              </a:rPr>
              <a:t>Fastjson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旧版本有反序列化风险，建议升级到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2.0.40+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。对有风险的依赖进行了升级。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9551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0627C-779B-42B4-D556-C6030B4D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496CA-AEFE-2D81-B289-544D9E71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3.2 </a:t>
            </a:r>
            <a:r>
              <a:rPr lang="zh-CN" altLang="en-US" dirty="0">
                <a:sym typeface="+mn-ea"/>
              </a:rPr>
              <a:t>工程化实践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83D59-46BC-D273-60E0-75E7D19F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文档完善</a:t>
            </a:r>
            <a:r>
              <a:rPr lang="en-US" altLang="zh-CN" dirty="0"/>
              <a:t>:</a:t>
            </a:r>
            <a:r>
              <a:rPr lang="zh-CN" altLang="en-US" dirty="0"/>
              <a:t>是否补充或改进了项目文档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README</a:t>
            </a:r>
            <a:r>
              <a:rPr lang="zh-CN" altLang="en-US" dirty="0"/>
              <a:t>、</a:t>
            </a:r>
            <a:r>
              <a:rPr lang="en-US" altLang="zh-CN" dirty="0"/>
              <a:t>API</a:t>
            </a:r>
            <a:r>
              <a:rPr lang="zh-CN" altLang="en-US" dirty="0"/>
              <a:t>文档、部署指南</a:t>
            </a:r>
            <a:r>
              <a:rPr lang="en-US" altLang="zh-CN" dirty="0"/>
              <a:t>) ?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426ED-D3E4-CCDC-A16A-7944E937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5" y="1835333"/>
            <a:ext cx="4942863" cy="4407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516CE3-67AF-60AE-6281-93732FC50111}"/>
              </a:ext>
            </a:extLst>
          </p:cNvPr>
          <p:cNvSpPr txBox="1"/>
          <p:nvPr/>
        </p:nvSpPr>
        <p:spPr>
          <a:xfrm>
            <a:off x="539750" y="2276872"/>
            <a:ext cx="52920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1. 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快速开始指南：新增了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5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分钟快速上手指南，提供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Docker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一键启动和详细的环境配置说明，让新用户能够立即运行和体验完整系统。</a:t>
            </a:r>
          </a:p>
          <a:p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2. API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接口文档：集成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Swagger/</a:t>
            </a:r>
            <a:r>
              <a:rPr kumimoji="1" lang="en-US" altLang="zh-CN" dirty="0" err="1">
                <a:solidFill>
                  <a:srgbClr val="002060"/>
                </a:solidFill>
                <a:latin typeface="+mn-lt"/>
                <a:ea typeface="+mn-ea"/>
              </a:rPr>
              <a:t>OpenAPI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自动生成在线接口文档，包含完整的请求响应示例、参数说明和错误码列表，支持在线调试和测试。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265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项目概述与理解</a:t>
            </a:r>
            <a:endParaRPr lang="en-US" altLang="zh-CN" dirty="0"/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深度参与：</a:t>
            </a:r>
            <a:r>
              <a:rPr lang="en-US" altLang="zh-CN" dirty="0"/>
              <a:t>Issue</a:t>
            </a:r>
            <a:r>
              <a:rPr lang="zh-CN" altLang="en-US" dirty="0"/>
              <a:t>与</a:t>
            </a:r>
            <a:r>
              <a:rPr lang="en-US" altLang="zh-CN" dirty="0"/>
              <a:t>PR</a:t>
            </a:r>
            <a:r>
              <a:rPr lang="zh-CN" altLang="en-US" dirty="0"/>
              <a:t>贡献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工业化改造：从</a:t>
            </a:r>
            <a:r>
              <a:rPr lang="en-US" altLang="zh-CN" dirty="0"/>
              <a:t>“</a:t>
            </a:r>
            <a:r>
              <a:rPr lang="zh-CN" altLang="en-US" dirty="0"/>
              <a:t>玩具</a:t>
            </a:r>
            <a:r>
              <a:rPr lang="en-US" altLang="zh-CN" dirty="0"/>
              <a:t>”</a:t>
            </a:r>
            <a:r>
              <a:rPr lang="zh-CN" altLang="en-US" dirty="0"/>
              <a:t>到</a:t>
            </a:r>
            <a:r>
              <a:rPr lang="en-US" altLang="zh-CN" dirty="0"/>
              <a:t>“</a:t>
            </a:r>
            <a:r>
              <a:rPr lang="zh-CN" altLang="en-US" dirty="0"/>
              <a:t>工具</a:t>
            </a:r>
            <a:r>
              <a:rPr lang="en-US" altLang="zh-CN" dirty="0"/>
              <a:t>” 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功能演进与创新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总结、反思与未来规划</a:t>
            </a:r>
            <a:r>
              <a:rPr lang="en-US" altLang="zh-CN" dirty="0"/>
              <a:t> 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rcRect l="2872" b="3123"/>
          <a:stretch>
            <a:fillRect/>
          </a:stretch>
        </p:blipFill>
        <p:spPr>
          <a:xfrm>
            <a:off x="8722995" y="1809115"/>
            <a:ext cx="2447925" cy="2304415"/>
          </a:xfrm>
          <a:prstGeom prst="rect">
            <a:avLst/>
          </a:prstGeom>
        </p:spPr>
      </p:pic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24" y="3609484"/>
            <a:ext cx="1879469" cy="19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除了修复</a:t>
            </a:r>
            <a:r>
              <a:rPr lang="en-US" altLang="zh-CN" dirty="0"/>
              <a:t>Bug</a:t>
            </a:r>
            <a:r>
              <a:rPr lang="zh-CN" altLang="en-US" dirty="0"/>
              <a:t>，你是否为项目新增了功能？</a:t>
            </a:r>
            <a:endParaRPr lang="en-US" altLang="zh-CN" dirty="0"/>
          </a:p>
          <a:p>
            <a:r>
              <a:rPr lang="zh-CN" altLang="en-US" sz="2000" dirty="0"/>
              <a:t>新增了完整的用户操作审计功能</a:t>
            </a:r>
            <a:r>
              <a:rPr lang="zh-CN" altLang="en-US" sz="2000" b="0" dirty="0"/>
              <a:t>，用于记录关键用户行为日志：</a:t>
            </a:r>
          </a:p>
          <a:p>
            <a:r>
              <a:rPr lang="zh-CN" altLang="en-US" sz="2000" dirty="0"/>
              <a:t>数据库层面</a:t>
            </a:r>
            <a:r>
              <a:rPr lang="zh-CN" altLang="en-US" sz="2000" b="0" dirty="0"/>
              <a:t>：新增 </a:t>
            </a:r>
            <a:r>
              <a:rPr lang="en-US" altLang="zh-CN" sz="2000" b="0" dirty="0" err="1"/>
              <a:t>user_action_log</a:t>
            </a:r>
            <a:r>
              <a:rPr lang="zh-CN" altLang="en-US" sz="2000" b="0" dirty="0"/>
              <a:t> 表，记录用户</a:t>
            </a:r>
            <a:r>
              <a:rPr lang="en-US" altLang="zh-CN" sz="2000" b="0" dirty="0"/>
              <a:t>ID</a:t>
            </a:r>
            <a:r>
              <a:rPr lang="zh-CN" altLang="en-US" sz="2000" b="0" dirty="0"/>
              <a:t>、操作类型、详细信息、</a:t>
            </a:r>
            <a:r>
              <a:rPr lang="en-US" altLang="zh-CN" sz="2000" b="0" dirty="0"/>
              <a:t>IP</a:t>
            </a:r>
            <a:r>
              <a:rPr lang="zh-CN" altLang="en-US" sz="2000" b="0" dirty="0"/>
              <a:t>地址等</a:t>
            </a:r>
          </a:p>
          <a:p>
            <a:r>
              <a:rPr lang="zh-CN" altLang="en-US" sz="2000" dirty="0"/>
              <a:t>核心功能</a:t>
            </a:r>
            <a:r>
              <a:rPr lang="zh-CN" altLang="en-US" sz="2000" b="0" dirty="0"/>
              <a:t>：支持记录注册、登录、资料修改、密码更改、头像更新、歌曲播放等关键行为</a:t>
            </a:r>
          </a:p>
          <a:p>
            <a:r>
              <a:rPr lang="zh-CN" altLang="en-US" sz="2000" dirty="0"/>
              <a:t>技术实现</a:t>
            </a:r>
            <a:r>
              <a:rPr lang="zh-CN" altLang="en-US" sz="2000" b="0" dirty="0"/>
              <a:t>：通过</a:t>
            </a:r>
            <a:r>
              <a:rPr lang="en-US" altLang="zh-CN" sz="2000" b="0" dirty="0"/>
              <a:t>Service</a:t>
            </a:r>
            <a:r>
              <a:rPr lang="zh-CN" altLang="en-US" sz="2000" b="0" dirty="0"/>
              <a:t>层埋点方式，在不影响原有业务逻辑的前提下自动记录</a:t>
            </a:r>
            <a:endParaRPr lang="en-US" altLang="zh-CN" sz="2000" b="0" dirty="0"/>
          </a:p>
          <a:p>
            <a:r>
              <a:rPr lang="zh-CN" altLang="en-US" sz="2000" b="0" dirty="0"/>
              <a:t>增强了用户行为分析能力：</a:t>
            </a:r>
          </a:p>
          <a:p>
            <a:r>
              <a:rPr lang="zh-CN" altLang="en-US" sz="2000" b="0" dirty="0"/>
              <a:t>搜索历史记录：</a:t>
            </a:r>
          </a:p>
          <a:p>
            <a:pPr lvl="1"/>
            <a:r>
              <a:rPr lang="zh-CN" altLang="en-US" sz="2000" dirty="0"/>
              <a:t>新增 </a:t>
            </a:r>
            <a:r>
              <a:rPr lang="en-US" altLang="zh-CN" sz="2000" dirty="0" err="1"/>
              <a:t>search_history</a:t>
            </a:r>
            <a:r>
              <a:rPr lang="zh-CN" altLang="en-US" sz="2000" dirty="0"/>
              <a:t> 表，记录用户搜索关键词和类型</a:t>
            </a:r>
          </a:p>
          <a:p>
            <a:pPr lvl="1"/>
            <a:r>
              <a:rPr lang="zh-CN" altLang="en-US" sz="2000" dirty="0"/>
              <a:t>支持按用户</a:t>
            </a:r>
            <a:r>
              <a:rPr lang="en-US" altLang="zh-CN" sz="2000" dirty="0"/>
              <a:t>ID</a:t>
            </a:r>
            <a:r>
              <a:rPr lang="zh-CN" altLang="en-US" sz="2000" dirty="0"/>
              <a:t>查询最近搜索记录</a:t>
            </a:r>
          </a:p>
          <a:p>
            <a:r>
              <a:rPr lang="zh-CN" altLang="en-US" sz="2000" b="0" dirty="0"/>
              <a:t>收藏操作日志：</a:t>
            </a:r>
          </a:p>
          <a:p>
            <a:pPr lvl="1"/>
            <a:r>
              <a:rPr lang="zh-CN" altLang="en-US" sz="2000" dirty="0"/>
              <a:t>利用现有的 </a:t>
            </a:r>
            <a:r>
              <a:rPr lang="en-US" altLang="zh-CN" sz="2000" dirty="0" err="1"/>
              <a:t>user_action_log</a:t>
            </a:r>
            <a:r>
              <a:rPr lang="zh-CN" altLang="en-US" sz="2000" dirty="0"/>
              <a:t> 表扩展了收藏操作记录</a:t>
            </a:r>
          </a:p>
          <a:p>
            <a:pPr lvl="1"/>
            <a:r>
              <a:rPr lang="zh-CN" altLang="en-US" sz="2000" dirty="0"/>
              <a:t>记录</a:t>
            </a:r>
            <a:r>
              <a:rPr lang="en-US" altLang="zh-CN" sz="2000" dirty="0"/>
              <a:t>"</a:t>
            </a:r>
            <a:r>
              <a:rPr lang="zh-CN" altLang="en-US" sz="2000" dirty="0"/>
              <a:t>添加收藏</a:t>
            </a:r>
            <a:r>
              <a:rPr lang="en-US" altLang="zh-CN" sz="2000" dirty="0"/>
              <a:t>"</a:t>
            </a:r>
            <a:r>
              <a:rPr lang="zh-CN" altLang="en-US" sz="2000" dirty="0"/>
              <a:t>和</a:t>
            </a:r>
            <a:r>
              <a:rPr lang="en-US" altLang="zh-CN" sz="2000" dirty="0"/>
              <a:t>"</a:t>
            </a:r>
            <a:r>
              <a:rPr lang="zh-CN" altLang="en-US" sz="2000" dirty="0"/>
              <a:t>取消收藏</a:t>
            </a:r>
            <a:r>
              <a:rPr lang="en-US" altLang="zh-CN" sz="2000" dirty="0"/>
              <a:t>"</a:t>
            </a:r>
            <a:r>
              <a:rPr lang="zh-CN" altLang="en-US" sz="2000" dirty="0"/>
              <a:t>两种操作类型</a:t>
            </a:r>
          </a:p>
          <a:p>
            <a:pPr lvl="1"/>
            <a:r>
              <a:rPr lang="zh-CN" altLang="en-US" sz="2000" dirty="0"/>
              <a:t>包含完整的操作上下文信息</a:t>
            </a:r>
          </a:p>
          <a:p>
            <a:endParaRPr lang="en-US" altLang="zh-CN" sz="2000" b="0" dirty="0"/>
          </a:p>
          <a:p>
            <a:endParaRPr lang="zh-CN" altLang="en-US" sz="2000" b="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1D316-FC33-0D33-534B-3246685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EE7B0-312A-0B73-DA8D-AE6B9669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描述新功能的需求背景。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在音乐网站项目中，用户的操作行为（如搜索历史、播放记录、收藏操作等）仅保存在前端内存或临时状态中，页面刷新或重新登录后数据丢失，无法为用户提供连贯的个性化体验，将关键操作行为存储到数据库中，提升用户体验并为平台运营提供数据支撑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2641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D1C24-3719-EABE-DA7D-AE62F81B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695CC-021C-33FA-4BF0-D9D1F970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描述新功能的设计思路。</a:t>
            </a:r>
            <a:endParaRPr lang="en-US" altLang="zh-CN" dirty="0"/>
          </a:p>
          <a:p>
            <a:r>
              <a:rPr lang="zh-CN" altLang="en-US" sz="2000" dirty="0"/>
              <a:t>用户的行为记录表，数据库表设计如下左图所示：</a:t>
            </a:r>
            <a:endParaRPr lang="en-US" altLang="zh-CN" sz="2000" dirty="0"/>
          </a:p>
          <a:p>
            <a:r>
              <a:rPr lang="zh-CN" altLang="en-US" sz="2000" dirty="0"/>
              <a:t>首先定义数据库表所对应的实体类，实体类属性如下有图所示：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503E6-952F-DD77-C864-63817E5B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12" y="2525346"/>
            <a:ext cx="3334215" cy="40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88C447-798C-7DB1-9FC9-97F1CE40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2544398"/>
            <a:ext cx="291505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12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5229-A88C-45B2-FBE3-9279CEA3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1B260-32AF-37F0-725E-85D15269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7907C-159A-C52C-3789-0D22FDFA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接着定义数据操作层，包含</a:t>
            </a:r>
            <a:r>
              <a:rPr lang="en-US" altLang="zh-CN" dirty="0"/>
              <a:t>Mapper</a:t>
            </a:r>
            <a:r>
              <a:rPr lang="zh-CN" altLang="en-US" dirty="0"/>
              <a:t>接口。向数据库发送</a:t>
            </a:r>
            <a:r>
              <a:rPr lang="en-US" altLang="zh-CN" dirty="0"/>
              <a:t>SQL</a:t>
            </a:r>
            <a:r>
              <a:rPr lang="zh-CN" altLang="en-US" dirty="0"/>
              <a:t>语句，完成数据库操作。</a:t>
            </a:r>
            <a:endParaRPr lang="en-US" altLang="zh-CN" dirty="0"/>
          </a:p>
          <a:p>
            <a:r>
              <a:rPr lang="zh-CN" altLang="en-US" dirty="0"/>
              <a:t>然后，定义</a:t>
            </a:r>
            <a:r>
              <a:rPr lang="en-US" altLang="zh-CN" dirty="0"/>
              <a:t>Service</a:t>
            </a:r>
            <a:r>
              <a:rPr lang="zh-CN" altLang="en-US" dirty="0"/>
              <a:t>层，包含</a:t>
            </a:r>
            <a:r>
              <a:rPr lang="en-US" altLang="zh-CN" dirty="0"/>
              <a:t>Service</a:t>
            </a:r>
            <a:r>
              <a:rPr lang="zh-CN" altLang="en-US" dirty="0"/>
              <a:t>接口和</a:t>
            </a:r>
            <a:r>
              <a:rPr lang="en-US" altLang="zh-CN" dirty="0" err="1"/>
              <a:t>ServiceImpl</a:t>
            </a:r>
            <a:r>
              <a:rPr lang="zh-CN" altLang="en-US" dirty="0"/>
              <a:t>，完成业务逻辑处理，调用</a:t>
            </a:r>
            <a:r>
              <a:rPr lang="en-US" altLang="zh-CN" dirty="0"/>
              <a:t>Mapper</a:t>
            </a:r>
            <a:r>
              <a:rPr lang="zh-CN" altLang="en-US" dirty="0"/>
              <a:t>层操作数据库。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84826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CD29-B6A4-9880-33A9-5800E14E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1EA56-8135-45A4-8C5F-E38D9752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325CA-DAE2-3B4D-067F-E65D3FFE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0" dirty="0"/>
              <a:t>@Service</a:t>
            </a:r>
          </a:p>
          <a:p>
            <a:r>
              <a:rPr lang="en-US" altLang="zh-CN" sz="1800" b="0" dirty="0"/>
              <a:t>public class </a:t>
            </a:r>
            <a:r>
              <a:rPr lang="en-US" altLang="zh-CN" sz="1800" b="0" dirty="0" err="1"/>
              <a:t>UserActionLogServiceImpl</a:t>
            </a:r>
            <a:r>
              <a:rPr lang="en-US" altLang="zh-CN" sz="1800" b="0" dirty="0"/>
              <a:t> extends </a:t>
            </a:r>
            <a:r>
              <a:rPr lang="en-US" altLang="zh-CN" sz="1800" b="0" dirty="0" err="1"/>
              <a:t>ServiceImpl</a:t>
            </a:r>
            <a:r>
              <a:rPr lang="en-US" altLang="zh-CN" sz="1800" b="0" dirty="0"/>
              <a:t>&lt;</a:t>
            </a:r>
            <a:r>
              <a:rPr lang="en-US" altLang="zh-CN" sz="1800" b="0" dirty="0" err="1"/>
              <a:t>UserActionLogMapper</a:t>
            </a:r>
            <a:r>
              <a:rPr lang="en-US" altLang="zh-CN" sz="1800" b="0" dirty="0"/>
              <a:t>,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&gt;  implements </a:t>
            </a:r>
            <a:r>
              <a:rPr lang="en-US" altLang="zh-CN" sz="1800" b="0" dirty="0" err="1"/>
              <a:t>UserActionLogService</a:t>
            </a:r>
            <a:r>
              <a:rPr lang="en-US" altLang="zh-CN" sz="1800" b="0" dirty="0"/>
              <a:t> {</a:t>
            </a:r>
          </a:p>
          <a:p>
            <a:r>
              <a:rPr lang="en-US" altLang="zh-CN" sz="1800" b="0" dirty="0"/>
              <a:t>    public void </a:t>
            </a:r>
            <a:r>
              <a:rPr lang="en-US" altLang="zh-CN" sz="1800" b="0" dirty="0" err="1"/>
              <a:t>recordAction</a:t>
            </a:r>
            <a:r>
              <a:rPr lang="en-US" altLang="zh-CN" sz="1800" b="0" dirty="0"/>
              <a:t>(Integer </a:t>
            </a:r>
            <a:r>
              <a:rPr lang="en-US" altLang="zh-CN" sz="1800" b="0" i="1" dirty="0" err="1"/>
              <a:t>userId</a:t>
            </a:r>
            <a:r>
              <a:rPr lang="en-US" altLang="zh-CN" sz="1800" b="0" dirty="0"/>
              <a:t>, String </a:t>
            </a:r>
            <a:r>
              <a:rPr lang="en-US" altLang="zh-CN" sz="1800" b="0" i="1" dirty="0"/>
              <a:t>action</a:t>
            </a:r>
            <a:r>
              <a:rPr lang="en-US" altLang="zh-CN" sz="1800" b="0" dirty="0"/>
              <a:t>, String </a:t>
            </a:r>
            <a:r>
              <a:rPr lang="en-US" altLang="zh-CN" sz="1800" b="0" i="1" dirty="0"/>
              <a:t>detail</a:t>
            </a:r>
            <a:r>
              <a:rPr lang="en-US" altLang="zh-CN" sz="1800" b="0" dirty="0"/>
              <a:t>, String </a:t>
            </a:r>
            <a:r>
              <a:rPr lang="en-US" altLang="zh-CN" sz="1800" b="0" i="1" dirty="0" err="1"/>
              <a:t>ip</a:t>
            </a:r>
            <a:r>
              <a:rPr lang="en-US" altLang="zh-CN" sz="1800" b="0" dirty="0"/>
              <a:t>) {</a:t>
            </a:r>
          </a:p>
          <a:p>
            <a:r>
              <a:rPr lang="en-US" altLang="zh-CN" sz="1800" b="0" dirty="0"/>
              <a:t>        if (</a:t>
            </a:r>
            <a:r>
              <a:rPr lang="en-US" altLang="zh-CN" sz="1800" b="0" dirty="0" err="1"/>
              <a:t>userId</a:t>
            </a:r>
            <a:r>
              <a:rPr lang="en-US" altLang="zh-CN" sz="1800" b="0" dirty="0"/>
              <a:t> == null || </a:t>
            </a:r>
            <a:r>
              <a:rPr lang="en-US" altLang="zh-CN" sz="1800" b="0" dirty="0" err="1"/>
              <a:t>StringUtils.isBlank</a:t>
            </a:r>
            <a:r>
              <a:rPr lang="en-US" altLang="zh-CN" sz="1800" b="0" dirty="0"/>
              <a:t>(action)) {</a:t>
            </a:r>
          </a:p>
          <a:p>
            <a:r>
              <a:rPr lang="en-US" altLang="zh-CN" sz="1800" b="0" dirty="0"/>
              <a:t>            return;</a:t>
            </a:r>
          </a:p>
          <a:p>
            <a:r>
              <a:rPr lang="en-US" altLang="zh-CN" sz="1800" b="0" dirty="0"/>
              <a:t>        }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 log = new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();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log.setUserId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userId</a:t>
            </a:r>
            <a:r>
              <a:rPr lang="en-US" altLang="zh-CN" sz="1800" b="0" dirty="0"/>
              <a:t>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log.setAction</a:t>
            </a:r>
            <a:r>
              <a:rPr lang="en-US" altLang="zh-CN" sz="1800" b="0" dirty="0"/>
              <a:t>(action);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log.setDetail</a:t>
            </a:r>
            <a:r>
              <a:rPr lang="en-US" altLang="zh-CN" sz="1800" b="0" dirty="0"/>
              <a:t>(detail);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log.setIp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StringUtils.defaultIfBlank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ip</a:t>
            </a:r>
            <a:r>
              <a:rPr lang="en-US" altLang="zh-CN" sz="1800" b="0" dirty="0"/>
              <a:t>, "UNKNOWN"));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this.save</a:t>
            </a:r>
            <a:r>
              <a:rPr lang="en-US" altLang="zh-CN" sz="1800" b="0" dirty="0"/>
              <a:t>(log);</a:t>
            </a:r>
          </a:p>
          <a:p>
            <a:r>
              <a:rPr lang="en-US" altLang="zh-CN" sz="1800" b="0" dirty="0"/>
              <a:t>    }</a:t>
            </a:r>
          </a:p>
          <a:p>
            <a:r>
              <a:rPr lang="en-US" altLang="zh-CN" sz="1800" b="0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9846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208C-D1A8-3A12-6DBD-EA4DE4F4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9E24C-78BE-4F05-3F2B-EBC05CD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D902A-DEA1-382A-D56B-A024C8D4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最后，在需要采集用户行为的</a:t>
            </a:r>
            <a:r>
              <a:rPr lang="en-US" altLang="zh-CN" dirty="0" err="1"/>
              <a:t>Impl</a:t>
            </a:r>
            <a:r>
              <a:rPr lang="zh-CN" altLang="en-US" dirty="0"/>
              <a:t>类中添加以下方法。</a:t>
            </a:r>
            <a:endParaRPr lang="en-US" altLang="zh-CN" dirty="0"/>
          </a:p>
          <a:p>
            <a:r>
              <a:rPr lang="en-US" altLang="zh-CN" sz="2800" dirty="0"/>
              <a:t>private void </a:t>
            </a:r>
            <a:r>
              <a:rPr lang="en-US" altLang="zh-CN" sz="2800" dirty="0" err="1"/>
              <a:t>recordUserAction</a:t>
            </a:r>
            <a:r>
              <a:rPr lang="en-US" altLang="zh-CN" sz="2800" dirty="0"/>
              <a:t>(Integer 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, String action, String detail) {</a:t>
            </a:r>
            <a:br>
              <a:rPr lang="en-US" altLang="zh-CN" sz="2800" dirty="0"/>
            </a:br>
            <a:r>
              <a:rPr lang="en-US" altLang="zh-CN" sz="2800" dirty="0"/>
              <a:t>    if (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 == null) {</a:t>
            </a:r>
            <a:br>
              <a:rPr lang="en-US" altLang="zh-CN" sz="2800" dirty="0"/>
            </a:br>
            <a:r>
              <a:rPr lang="en-US" altLang="zh-CN" sz="2800" dirty="0"/>
              <a:t>        return;</a:t>
            </a:r>
            <a:br>
              <a:rPr lang="en-US" altLang="zh-CN" sz="2800" dirty="0"/>
            </a:br>
            <a:r>
              <a:rPr lang="en-US" altLang="zh-CN" sz="2800" dirty="0"/>
              <a:t>    }</a:t>
            </a:r>
            <a:br>
              <a:rPr lang="en-US" altLang="zh-CN" sz="2800" dirty="0"/>
            </a:br>
            <a:r>
              <a:rPr lang="en-US" altLang="zh-CN" sz="2800" dirty="0"/>
              <a:t>    String 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IpUtils.</a:t>
            </a:r>
            <a:r>
              <a:rPr lang="en-US" altLang="zh-CN" sz="2800" i="1" dirty="0" err="1"/>
              <a:t>getClientIp</a:t>
            </a:r>
            <a:r>
              <a:rPr lang="en-US" altLang="zh-CN" sz="2800" dirty="0"/>
              <a:t>();</a:t>
            </a:r>
            <a:br>
              <a:rPr lang="en-US" altLang="zh-CN" sz="2800" dirty="0"/>
            </a:br>
            <a:r>
              <a:rPr lang="en-US" altLang="zh-CN" sz="2800" dirty="0"/>
              <a:t>    </a:t>
            </a:r>
            <a:r>
              <a:rPr lang="en-US" altLang="zh-CN" sz="2800" dirty="0" err="1"/>
              <a:t>userActionLogService.recordAction</a:t>
            </a:r>
            <a:r>
              <a:rPr lang="en-US" altLang="zh-CN" sz="2800" dirty="0"/>
              <a:t>(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, action, detail, 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);</a:t>
            </a:r>
            <a:br>
              <a:rPr lang="en-US" altLang="zh-CN" sz="2800" dirty="0"/>
            </a:br>
            <a:r>
              <a:rPr lang="en-US" altLang="zh-CN" sz="2800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81513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E05D8-F7E4-A5AE-BEA2-D619CE39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35821-58C9-B447-FB7D-6133BB63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展示新功能的演示（截图或动图）。</a:t>
            </a:r>
          </a:p>
          <a:p>
            <a:endParaRPr lang="zh-CN" altLang="en-US" dirty="0"/>
          </a:p>
        </p:txBody>
      </p:sp>
      <p:pic>
        <p:nvPicPr>
          <p:cNvPr id="4" name="20251130_132602">
            <a:hlinkClick r:id="" action="ppaction://media"/>
            <a:extLst>
              <a:ext uri="{FF2B5EF4-FFF2-40B4-BE49-F238E27FC236}">
                <a16:creationId xmlns:a16="http://schemas.microsoft.com/office/drawing/2014/main" id="{D7F3DE42-F489-FF0E-545B-746B0A119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622" y="1844824"/>
            <a:ext cx="8561809" cy="45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1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E05D8-F7E4-A5AE-BEA2-D619CE39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4.2 </a:t>
            </a:r>
            <a:r>
              <a:rPr lang="zh-CN" altLang="en-US" dirty="0">
                <a:sym typeface="+mn-ea"/>
              </a:rPr>
              <a:t>技术决策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35821-58C9-B447-FB7D-6133BB63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在实现新功能或改造时，你做了哪些技术选型或架构上的决策</a:t>
            </a:r>
            <a:r>
              <a:rPr lang="en-US" altLang="zh-CN" sz="2000" dirty="0"/>
              <a:t>?</a:t>
            </a:r>
            <a:r>
              <a:rPr lang="zh-CN" altLang="en-US" sz="2000" dirty="0"/>
              <a:t>为什么选择</a:t>
            </a:r>
            <a:r>
              <a:rPr lang="en-US" altLang="zh-CN" sz="2000" dirty="0"/>
              <a:t>A</a:t>
            </a:r>
            <a:r>
              <a:rPr lang="zh-CN" altLang="en-US" sz="2000" dirty="0"/>
              <a:t>方案而不是</a:t>
            </a:r>
            <a:r>
              <a:rPr lang="en-US" altLang="zh-CN" sz="2000" dirty="0"/>
              <a:t>B</a:t>
            </a:r>
            <a:r>
              <a:rPr lang="zh-CN" altLang="en-US" sz="2000" dirty="0"/>
              <a:t>方案</a:t>
            </a:r>
            <a:r>
              <a:rPr lang="en-US" altLang="zh-CN" sz="2000" dirty="0"/>
              <a:t>?</a:t>
            </a:r>
          </a:p>
          <a:p>
            <a:r>
              <a:rPr lang="zh-CN" altLang="en-US" sz="2000" dirty="0"/>
              <a:t>一、数据存储方案选型</a:t>
            </a:r>
          </a:p>
          <a:p>
            <a:r>
              <a:rPr lang="zh-CN" altLang="en-US" sz="2000" dirty="0"/>
              <a:t>方案对比：</a:t>
            </a:r>
          </a:p>
          <a:p>
            <a:r>
              <a:rPr lang="en-US" altLang="zh-CN" sz="2000" dirty="0"/>
              <a:t>A</a:t>
            </a:r>
            <a:r>
              <a:rPr lang="zh-CN" altLang="en-US" sz="2000" dirty="0"/>
              <a:t>方案（选择方案）</a:t>
            </a:r>
            <a:r>
              <a:rPr lang="zh-CN" altLang="en-US" sz="2000" b="0" dirty="0"/>
              <a:t>：关系型数据库</a:t>
            </a:r>
            <a:r>
              <a:rPr lang="en-US" altLang="zh-CN" sz="2000" b="0" dirty="0"/>
              <a:t>MySQL + </a:t>
            </a:r>
            <a:r>
              <a:rPr lang="zh-CN" altLang="en-US" sz="2000" b="0" dirty="0"/>
              <a:t>业务表分离</a:t>
            </a:r>
          </a:p>
          <a:p>
            <a:r>
              <a:rPr lang="en-US" altLang="zh-CN" sz="2000" b="0" dirty="0" err="1"/>
              <a:t>user_action_log</a:t>
            </a:r>
            <a:r>
              <a:rPr lang="zh-CN" altLang="en-US" sz="2000" b="0" dirty="0"/>
              <a:t> 表 </a:t>
            </a:r>
            <a:r>
              <a:rPr lang="en-US" altLang="zh-CN" sz="2000" b="0" dirty="0"/>
              <a:t>+ </a:t>
            </a:r>
            <a:r>
              <a:rPr lang="en-US" altLang="zh-CN" sz="2000" b="0" dirty="0" err="1"/>
              <a:t>search_history</a:t>
            </a:r>
            <a:r>
              <a:rPr lang="zh-CN" altLang="en-US" sz="2000" b="0" dirty="0"/>
              <a:t> 表结构化的字段设计，支持复杂查询</a:t>
            </a:r>
          </a:p>
          <a:p>
            <a:r>
              <a:rPr lang="en-US" altLang="zh-CN" sz="2000" dirty="0"/>
              <a:t>B</a:t>
            </a:r>
            <a:r>
              <a:rPr lang="zh-CN" altLang="en-US" sz="2000" dirty="0"/>
              <a:t>方案（考虑但未选择）</a:t>
            </a:r>
            <a:r>
              <a:rPr lang="zh-CN" altLang="en-US" sz="2000" b="0" dirty="0"/>
              <a:t>：时序数据库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日志系统</a:t>
            </a:r>
          </a:p>
          <a:p>
            <a:r>
              <a:rPr lang="en-US" altLang="zh-CN" sz="2000" b="0" dirty="0"/>
              <a:t>Elasticsearch + Logstash + Kibana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ELK</a:t>
            </a:r>
            <a:r>
              <a:rPr lang="zh-CN" altLang="en-US" sz="2000" b="0" dirty="0"/>
              <a:t>）</a:t>
            </a:r>
          </a:p>
          <a:p>
            <a:r>
              <a:rPr lang="en-US" altLang="zh-CN" sz="2000" b="0" dirty="0"/>
              <a:t>MongoDB</a:t>
            </a:r>
            <a:r>
              <a:rPr lang="zh-CN" altLang="en-US" sz="2000" b="0" dirty="0"/>
              <a:t>文档存储</a:t>
            </a:r>
          </a:p>
          <a:p>
            <a:r>
              <a:rPr lang="zh-CN" altLang="en-US" sz="2000" dirty="0"/>
              <a:t>决策原因：</a:t>
            </a:r>
          </a:p>
          <a:p>
            <a:r>
              <a:rPr lang="zh-CN" altLang="en-US" sz="2000" dirty="0"/>
              <a:t>技术栈统一性</a:t>
            </a:r>
            <a:r>
              <a:rPr lang="zh-CN" altLang="en-US" sz="2000" b="0" dirty="0"/>
              <a:t>：项目已使用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，新增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表可复用现有连接池和运维体系</a:t>
            </a:r>
          </a:p>
          <a:p>
            <a:r>
              <a:rPr lang="zh-CN" altLang="en-US" sz="2000" dirty="0"/>
              <a:t>查询复杂度</a:t>
            </a:r>
            <a:r>
              <a:rPr lang="zh-CN" altLang="en-US" sz="2000" b="0" dirty="0"/>
              <a:t>：需要支持多维度查询（按用户、按时间、按行为类型），</a:t>
            </a:r>
            <a:r>
              <a:rPr lang="en-US" altLang="zh-CN" sz="2000" b="0" dirty="0"/>
              <a:t>SQL</a:t>
            </a:r>
            <a:r>
              <a:rPr lang="zh-CN" altLang="en-US" sz="2000" b="0" dirty="0"/>
              <a:t>查询更灵活</a:t>
            </a:r>
          </a:p>
          <a:p>
            <a:r>
              <a:rPr lang="zh-CN" altLang="en-US" sz="2000" dirty="0"/>
              <a:t>维护成本</a:t>
            </a:r>
            <a:r>
              <a:rPr lang="zh-CN" altLang="en-US" sz="2000" b="0" dirty="0"/>
              <a:t>：不需要引入新的数据库系统，降低运维复杂度</a:t>
            </a:r>
          </a:p>
          <a:p>
            <a:r>
              <a:rPr lang="zh-CN" altLang="en-US" sz="2000" dirty="0"/>
              <a:t>数据一致性</a:t>
            </a:r>
            <a:r>
              <a:rPr lang="zh-CN" altLang="en-US" sz="2000" b="0" dirty="0"/>
              <a:t>：需要与用户表、歌曲表关联查询，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的事务特性更适合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493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5.1 </a:t>
            </a:r>
            <a:r>
              <a:rPr lang="zh-CN" altLang="en-US">
                <a:sym typeface="+mn-ea"/>
              </a:rPr>
              <a:t>项目收获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最大的技术收获是什么？（如对某个框架</a:t>
            </a:r>
            <a:r>
              <a:rPr lang="en-US" altLang="zh-CN" sz="2800" dirty="0"/>
              <a:t>/</a:t>
            </a:r>
            <a:r>
              <a:rPr lang="zh-CN" altLang="en-US" sz="2800" dirty="0"/>
              <a:t>技术的深入理解）</a:t>
            </a:r>
          </a:p>
          <a:p>
            <a:r>
              <a:rPr lang="en-US" altLang="zh-CN" sz="2000" dirty="0"/>
              <a:t>Spring</a:t>
            </a:r>
            <a:r>
              <a:rPr lang="zh-CN" altLang="en-US" sz="2000" dirty="0"/>
              <a:t>事务管理</a:t>
            </a:r>
            <a:r>
              <a:rPr lang="zh-CN" altLang="en-US" sz="2000" b="0" dirty="0"/>
              <a:t>：从</a:t>
            </a:r>
            <a:r>
              <a:rPr lang="en-US" altLang="zh-CN" sz="2000" b="0" dirty="0"/>
              <a:t>@Transactional</a:t>
            </a:r>
            <a:r>
              <a:rPr lang="zh-CN" altLang="en-US" sz="2000" b="0" dirty="0"/>
              <a:t>的基本使用到传播行为、隔离级别的深度理解</a:t>
            </a:r>
          </a:p>
          <a:p>
            <a:r>
              <a:rPr lang="en-US" altLang="zh-CN" sz="2000" dirty="0"/>
              <a:t>SQL</a:t>
            </a:r>
            <a:r>
              <a:rPr lang="zh-CN" altLang="en-US" sz="2000" dirty="0"/>
              <a:t>优化</a:t>
            </a:r>
            <a:r>
              <a:rPr lang="zh-CN" altLang="en-US" sz="2000" b="0" dirty="0"/>
              <a:t>：从简单的索引创建到执行计划分析、覆盖索引设计</a:t>
            </a:r>
          </a:p>
          <a:p>
            <a:r>
              <a:rPr lang="zh-CN" altLang="en-US" sz="2000" dirty="0"/>
              <a:t>设计模式应用</a:t>
            </a:r>
            <a:r>
              <a:rPr lang="zh-CN" altLang="en-US" sz="2000" b="0" dirty="0"/>
              <a:t>：策略模式处理不同行为类型、观察者模式解耦业务与日志</a:t>
            </a:r>
          </a:p>
          <a:p>
            <a:r>
              <a:rPr lang="zh-CN" altLang="en-US" sz="2000" dirty="0"/>
              <a:t>代码可维护性</a:t>
            </a:r>
            <a:r>
              <a:rPr lang="zh-CN" altLang="en-US" sz="2000" b="0" dirty="0"/>
              <a:t>：学会了在代码中留下清晰的扩展点和</a:t>
            </a:r>
            <a:r>
              <a:rPr lang="en-US" altLang="zh-CN" sz="2000" b="0" dirty="0"/>
              <a:t>TODO</a:t>
            </a:r>
            <a:r>
              <a:rPr lang="zh-CN" altLang="en-US" sz="2000" b="0" dirty="0"/>
              <a:t>注释</a:t>
            </a:r>
          </a:p>
          <a:p>
            <a:r>
              <a:rPr lang="zh-CN" altLang="en-US" sz="2000" dirty="0"/>
              <a:t>技术债务管理</a:t>
            </a:r>
            <a:r>
              <a:rPr lang="zh-CN" altLang="en-US" sz="2000" b="0" dirty="0"/>
              <a:t>：建立了技术债务卡片和偿还计划</a:t>
            </a:r>
          </a:p>
          <a:p>
            <a:r>
              <a:rPr lang="zh-CN" altLang="en-US" sz="2800" dirty="0"/>
              <a:t>最大的非技术收获是什么？</a:t>
            </a:r>
            <a:endParaRPr lang="en-US" altLang="zh-CN" sz="2800" dirty="0"/>
          </a:p>
          <a:p>
            <a:r>
              <a:rPr lang="zh-CN" altLang="en-US" sz="2000" b="0" dirty="0"/>
              <a:t>通过梳理项目目录结构、绘制核心业务流程图（如 “歌曲播放流程”“用户登录流程”），我学会了从“功能入口”反向追踪代码逻辑（例如从前端搜索框点击事件找到后端搜索接口）。</a:t>
            </a:r>
            <a:endParaRPr lang="en-US" altLang="zh-CN" sz="2000" b="0" dirty="0"/>
          </a:p>
          <a:p>
            <a:r>
              <a:rPr lang="zh-CN" altLang="en-US" sz="2000" b="0" dirty="0"/>
              <a:t>这让我意识到：优秀的开源项目代码往往有清晰的分层和命名规范，掌握 “按功能模块拆解 </a:t>
            </a:r>
            <a:r>
              <a:rPr lang="en-US" altLang="zh-CN" sz="2000" b="0" dirty="0"/>
              <a:t>+ </a:t>
            </a:r>
            <a:r>
              <a:rPr lang="zh-CN" altLang="en-US" sz="2000" b="0" dirty="0"/>
              <a:t>关键 </a:t>
            </a:r>
            <a:r>
              <a:rPr lang="en-US" altLang="zh-CN" sz="2000" b="0" dirty="0"/>
              <a:t>API </a:t>
            </a:r>
            <a:r>
              <a:rPr lang="zh-CN" altLang="en-US" sz="2000" b="0" dirty="0"/>
              <a:t>定位” 的方法，能大幅降低阅读成本。</a:t>
            </a:r>
          </a:p>
          <a:p>
            <a:endParaRPr lang="en-US" altLang="zh-CN" sz="24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遇到的挑战与解决方案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在过程中遇到的最大挑战是什么？</a:t>
            </a:r>
            <a:endParaRPr lang="en-US" altLang="zh-CN" dirty="0"/>
          </a:p>
          <a:p>
            <a:r>
              <a:rPr lang="zh-CN" altLang="en-US" sz="2400" b="0" dirty="0"/>
              <a:t>最大的挑战不是技术实现本身，而是</a:t>
            </a:r>
            <a:r>
              <a:rPr lang="zh-CN" altLang="en-US" sz="2400" dirty="0"/>
              <a:t>如何在约束条件下优雅地演进系统</a:t>
            </a:r>
            <a:r>
              <a:rPr lang="zh-CN" altLang="en-US" sz="2400" b="0" dirty="0"/>
              <a:t>。这需要：</a:t>
            </a:r>
          </a:p>
          <a:p>
            <a:r>
              <a:rPr lang="zh-CN" altLang="en-US" sz="2400" dirty="0"/>
              <a:t>深度理解现有系统</a:t>
            </a:r>
            <a:r>
              <a:rPr lang="zh-CN" altLang="en-US" sz="2400" b="0" dirty="0"/>
              <a:t>：花时间阅读代码，画出架构图</a:t>
            </a:r>
          </a:p>
          <a:p>
            <a:r>
              <a:rPr lang="zh-CN" altLang="en-US" sz="2400" dirty="0"/>
              <a:t>分阶段实施</a:t>
            </a:r>
            <a:r>
              <a:rPr lang="zh-CN" altLang="en-US" sz="2400" b="0" dirty="0"/>
              <a:t>：识别依赖关系，制定合理的迁移路径</a:t>
            </a:r>
          </a:p>
          <a:p>
            <a:r>
              <a:rPr lang="zh-CN" altLang="en-US" sz="2400" dirty="0"/>
              <a:t>建立安全网</a:t>
            </a:r>
            <a:r>
              <a:rPr lang="zh-CN" altLang="en-US" sz="2400" b="0" dirty="0"/>
              <a:t>：添加测试和监控，确保每次改动安全</a:t>
            </a:r>
          </a:p>
          <a:p>
            <a:r>
              <a:rPr lang="zh-CN" altLang="en-US" sz="2400" dirty="0"/>
              <a:t>保持耐心</a:t>
            </a:r>
            <a:r>
              <a:rPr lang="zh-CN" altLang="en-US" sz="2400" b="0" dirty="0"/>
              <a:t>：技术债务是长期形成的，偿还也需要时间</a:t>
            </a:r>
          </a:p>
          <a:p>
            <a:r>
              <a:rPr lang="zh-CN" altLang="en-US" sz="2400" b="0" dirty="0"/>
              <a:t>这个经历让我深刻理解了</a:t>
            </a:r>
            <a:r>
              <a:rPr lang="zh-CN" altLang="en-US" sz="2400" dirty="0"/>
              <a:t>软件工程</a:t>
            </a:r>
            <a:r>
              <a:rPr lang="zh-CN" altLang="en-US" sz="2400" b="0" dirty="0"/>
              <a:t>中</a:t>
            </a:r>
            <a:r>
              <a:rPr lang="en-US" altLang="zh-CN" sz="2400" b="0" dirty="0"/>
              <a:t>"</a:t>
            </a:r>
            <a:r>
              <a:rPr lang="zh-CN" altLang="en-US" sz="2400" b="0" dirty="0"/>
              <a:t>工程</a:t>
            </a:r>
            <a:r>
              <a:rPr lang="en-US" altLang="zh-CN" sz="2400" b="0" dirty="0"/>
              <a:t>"</a:t>
            </a:r>
            <a:r>
              <a:rPr lang="zh-CN" altLang="en-US" sz="2400" b="0" dirty="0"/>
              <a:t>二字的含义</a:t>
            </a:r>
            <a:r>
              <a:rPr lang="en-US" altLang="zh-CN" sz="2400" b="0" dirty="0"/>
              <a:t>——</a:t>
            </a:r>
            <a:r>
              <a:rPr lang="zh-CN" altLang="en-US" sz="2400" b="0" dirty="0"/>
              <a:t>它不仅是编写代码，更是在各种约束条件下做出最优决策的艺术。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项目名称：</a:t>
            </a:r>
            <a:r>
              <a:rPr lang="en-US" altLang="zh-CN" sz="2400" dirty="0"/>
              <a:t>Yin-Hongwei </a:t>
            </a:r>
            <a:r>
              <a:rPr lang="zh-CN" altLang="zh-CN" sz="2400" dirty="0"/>
              <a:t>音乐网站</a:t>
            </a:r>
            <a:endParaRPr lang="en-US" altLang="zh-CN" sz="2400" dirty="0"/>
          </a:p>
          <a:p>
            <a:r>
              <a:rPr lang="zh-CN" altLang="en-US" sz="2400" dirty="0"/>
              <a:t>仓库链接：</a:t>
            </a:r>
            <a:r>
              <a:rPr lang="en-US" altLang="zh-CN" sz="2400" dirty="0"/>
              <a:t>https://github.com/Yin-Hongwei/music-website </a:t>
            </a:r>
          </a:p>
          <a:p>
            <a:endParaRPr lang="en-US" altLang="zh-CN" sz="2400" dirty="0"/>
          </a:p>
          <a:p>
            <a:r>
              <a:rPr lang="zh-CN" altLang="en-US" sz="2800" dirty="0"/>
              <a:t>用一两句话概括该项目的核心功能与主要技术栈。</a:t>
            </a:r>
            <a:endParaRPr lang="en-US" altLang="zh-CN" sz="2800" dirty="0"/>
          </a:p>
          <a:p>
            <a:r>
              <a:rPr lang="zh-CN" altLang="en-US" sz="2400" b="0" dirty="0"/>
              <a:t>该项目是一个基于前后端分离架构的在线音乐播放平台，核心功能在线音乐播放平台，提供完整的音乐播放体验（播放、暂停、进度控制），支持歌单管理、歌手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歌曲搜索、用户注册登录以及歌曲评论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评分互动。</a:t>
            </a:r>
            <a:endParaRPr lang="en-US" altLang="zh-CN" sz="2400" b="0" dirty="0"/>
          </a:p>
          <a:p>
            <a:r>
              <a:rPr lang="zh-CN" altLang="en-US" sz="2400" b="0" dirty="0"/>
              <a:t>前端：</a:t>
            </a:r>
            <a:r>
              <a:rPr lang="en-US" altLang="zh-CN" sz="2400" b="0" dirty="0"/>
              <a:t>Vue3.0</a:t>
            </a:r>
            <a:r>
              <a:rPr lang="zh-CN" altLang="en-US" sz="2400" b="0" dirty="0"/>
              <a:t>（默认分支）、</a:t>
            </a:r>
            <a:r>
              <a:rPr lang="en-US" altLang="zh-CN" sz="2400" b="0" dirty="0"/>
              <a:t>TypeScript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Vue-Router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Vuex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Axios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ElementPlus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UI </a:t>
            </a:r>
            <a:r>
              <a:rPr lang="zh-CN" altLang="en-US" sz="2400" b="0" dirty="0"/>
              <a:t>组件库）；</a:t>
            </a:r>
          </a:p>
          <a:p>
            <a:r>
              <a:rPr lang="zh-CN" altLang="en-US" sz="2400" b="0" dirty="0"/>
              <a:t>后端：</a:t>
            </a:r>
            <a:r>
              <a:rPr lang="en-US" altLang="zh-CN" sz="2400" b="0" dirty="0" err="1"/>
              <a:t>SpringBoot</a:t>
            </a:r>
            <a:r>
              <a:rPr lang="en-US" altLang="zh-CN" sz="2400" b="0" dirty="0"/>
              <a:t> 2.6.2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MyBatis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ORM </a:t>
            </a:r>
            <a:r>
              <a:rPr lang="zh-CN" altLang="en-US" sz="2400" b="0" dirty="0"/>
              <a:t>框架）、</a:t>
            </a:r>
            <a:r>
              <a:rPr lang="en-US" altLang="zh-CN" sz="2400" b="0" dirty="0"/>
              <a:t>Redis </a:t>
            </a:r>
            <a:r>
              <a:rPr lang="zh-CN" altLang="en-US" sz="2400" b="0" dirty="0"/>
              <a:t>（缓存）、</a:t>
            </a:r>
            <a:r>
              <a:rPr lang="en-US" altLang="zh-CN" sz="2400" b="0" dirty="0" err="1"/>
              <a:t>MinIO</a:t>
            </a:r>
            <a:r>
              <a:rPr lang="zh-CN" altLang="en-US" sz="2400" b="0" dirty="0"/>
              <a:t>（对象存储）、</a:t>
            </a:r>
            <a:r>
              <a:rPr lang="en-US" altLang="zh-CN" sz="2400" b="0" dirty="0"/>
              <a:t>MySQL 5.7</a:t>
            </a:r>
            <a:r>
              <a:rPr lang="zh-CN" altLang="en-US" sz="2400" b="0" dirty="0"/>
              <a:t>（数据库）；</a:t>
            </a:r>
          </a:p>
          <a:p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225B-3A0E-2F08-46A8-744737CA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C6DE2-4292-A6D8-2652-D347DF6D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遇到的挑战与解决方案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E28AA-4001-754F-CBB4-1044390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你是如何克服这些挑战的？</a:t>
            </a:r>
          </a:p>
          <a:p>
            <a:r>
              <a:rPr lang="zh-CN" altLang="en-US" sz="2400" dirty="0"/>
              <a:t>分而治之</a:t>
            </a:r>
            <a:r>
              <a:rPr lang="zh-CN" altLang="en-US" sz="2400" b="0" dirty="0"/>
              <a:t>：将大问题拆解为小步骤，每个步骤都可验证</a:t>
            </a:r>
          </a:p>
          <a:p>
            <a:r>
              <a:rPr lang="zh-CN" altLang="en-US" sz="2400" dirty="0"/>
              <a:t>安全第一</a:t>
            </a:r>
            <a:r>
              <a:rPr lang="zh-CN" altLang="en-US" sz="2400" b="0" dirty="0"/>
              <a:t>：每次改动都确保有回滚方案</a:t>
            </a:r>
          </a:p>
          <a:p>
            <a:r>
              <a:rPr lang="zh-CN" altLang="en-US" sz="2400" dirty="0"/>
              <a:t>数据驱动</a:t>
            </a:r>
            <a:r>
              <a:rPr lang="zh-CN" altLang="en-US" sz="2400" b="0" dirty="0"/>
              <a:t>：基于监控数据做优化决策，而非主观猜测</a:t>
            </a:r>
          </a:p>
          <a:p>
            <a:r>
              <a:rPr lang="zh-CN" altLang="en-US" sz="2400" dirty="0"/>
              <a:t>持续验证</a:t>
            </a:r>
            <a:r>
              <a:rPr lang="zh-CN" altLang="en-US" sz="2400" b="0" dirty="0"/>
              <a:t>：每个阶段都通过测试和监控验证效果</a:t>
            </a:r>
          </a:p>
          <a:p>
            <a:r>
              <a:rPr lang="zh-CN" altLang="en-US" sz="2400" b="0" dirty="0"/>
              <a:t>通过这套系统化的方法，我成功地在不破坏系统稳定性的前提下，实现了功能的平稳升级。最大的体会是：</a:t>
            </a:r>
            <a:r>
              <a:rPr lang="zh-CN" altLang="en-US" sz="2400" dirty="0"/>
              <a:t>软件工程中，耐心和系统化的方法往往比技术能力更重要</a:t>
            </a:r>
            <a:r>
              <a:rPr lang="zh-CN" altLang="en-US" sz="2400" b="0" dirty="0"/>
              <a:t>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951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后续计划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对项目未来的演进有何规划？（如计划中的新功能、待解决的</a:t>
            </a:r>
            <a:r>
              <a:rPr lang="en-US" altLang="zh-CN" dirty="0"/>
              <a:t>Issue</a:t>
            </a:r>
            <a:r>
              <a:rPr lang="zh-CN" altLang="en-US" dirty="0"/>
              <a:t>、持续的优化方向）。</a:t>
            </a:r>
            <a:endParaRPr lang="en-US" altLang="zh-CN" dirty="0"/>
          </a:p>
          <a:p>
            <a:r>
              <a:rPr lang="zh-CN" altLang="en-US" sz="2400" dirty="0"/>
              <a:t>技术栈选型</a:t>
            </a:r>
            <a:r>
              <a:rPr lang="zh-CN" altLang="en-US" sz="2400" b="0" dirty="0"/>
              <a:t>：</a:t>
            </a:r>
          </a:p>
          <a:p>
            <a:r>
              <a:rPr lang="zh-CN" altLang="en-US" sz="2400" b="0" dirty="0"/>
              <a:t>特征存储：</a:t>
            </a:r>
            <a:r>
              <a:rPr lang="en-US" altLang="zh-CN" sz="2400" b="0" dirty="0"/>
              <a:t>Redis + </a:t>
            </a:r>
            <a:r>
              <a:rPr lang="en-US" altLang="zh-CN" sz="2400" b="0" dirty="0" err="1"/>
              <a:t>Faiss</a:t>
            </a:r>
            <a:r>
              <a:rPr lang="zh-CN" altLang="en-US" sz="2400" b="0" dirty="0"/>
              <a:t>（向量检索）</a:t>
            </a:r>
          </a:p>
          <a:p>
            <a:r>
              <a:rPr lang="zh-CN" altLang="en-US" sz="2400" b="0" dirty="0"/>
              <a:t>算法实现：</a:t>
            </a:r>
            <a:r>
              <a:rPr lang="en-US" altLang="zh-CN" sz="2400" b="0" dirty="0"/>
              <a:t>Python + </a:t>
            </a:r>
            <a:r>
              <a:rPr lang="en-US" altLang="zh-CN" sz="2400" b="0" dirty="0" err="1"/>
              <a:t>PyTorch</a:t>
            </a:r>
            <a:r>
              <a:rPr lang="zh-CN" altLang="en-US" sz="2400" b="0" dirty="0"/>
              <a:t>（独立服务）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D8AA17-CCE7-1DDA-16EB-42E5C5B0E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4149080"/>
            <a:ext cx="9191625" cy="182182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D3258-A284-26B6-6847-D4965707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E0C71-9302-AF1B-426E-3D0DBBF7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后续计划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9D96C-D402-C3B5-8016-89EA3A3C2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对项目未来的演进有何规划？（如计划中的新功能、待解决的</a:t>
            </a:r>
            <a:r>
              <a:rPr lang="en-US" altLang="zh-CN" dirty="0"/>
              <a:t>Issue</a:t>
            </a:r>
            <a:r>
              <a:rPr lang="zh-CN" altLang="en-US" dirty="0"/>
              <a:t>、持续的优化方向）。</a:t>
            </a:r>
            <a:endParaRPr lang="en-US" altLang="zh-CN" dirty="0"/>
          </a:p>
          <a:p>
            <a:r>
              <a:rPr lang="zh-CN" altLang="en-US" sz="2400" b="0" dirty="0"/>
              <a:t>项目规划分三阶段推进：短期优先修复安全漏洞、优化性能和代码质量；中期引入个性化推荐、社交功能和多端同步，提升用户体验；长期进行微服务化改造，构建大数据分析平台和</a:t>
            </a:r>
            <a:r>
              <a:rPr lang="en-US" altLang="zh-CN" sz="2400" b="0" dirty="0"/>
              <a:t>AI</a:t>
            </a:r>
            <a:r>
              <a:rPr lang="zh-CN" altLang="en-US" sz="2400" b="0" dirty="0"/>
              <a:t>能力。整个演进过程采用渐进式交付策略，在确保系统稳定的前提下，逐步实现从基础应用到智能音乐平台的转型。）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313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3952" y="851517"/>
            <a:ext cx="5237784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953" y="3842932"/>
            <a:ext cx="4166572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请各位批评指导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479" y="2129307"/>
            <a:ext cx="2412999" cy="32173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在项目开始时，你对原项目代码结构、文档质量、社区活跃度的初步评估。</a:t>
            </a:r>
            <a:endParaRPr lang="en-US" altLang="zh-CN" sz="2800" dirty="0"/>
          </a:p>
          <a:p>
            <a:r>
              <a:rPr lang="en-US" altLang="zh-CN" sz="1800" dirty="0"/>
              <a:t>1. </a:t>
            </a:r>
            <a:r>
              <a:rPr lang="zh-CN" altLang="en-US" sz="1800" dirty="0"/>
              <a:t>代码结构与技术栈 </a:t>
            </a:r>
            <a:r>
              <a:rPr lang="en-US" altLang="zh-CN" sz="1800" dirty="0"/>
              <a:t>(Architecture &amp; Tech Stack)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4/5</a:t>
            </a:r>
          </a:p>
          <a:p>
            <a:r>
              <a:rPr lang="zh-CN" altLang="en-US" sz="1800" b="0" dirty="0"/>
              <a:t>该项目采用了经典的“前后端分离”架构，结构非常清晰，对新手极其友好。</a:t>
            </a:r>
            <a:endParaRPr lang="en-US" altLang="zh-CN" sz="1800" b="0" dirty="0"/>
          </a:p>
          <a:p>
            <a:r>
              <a:rPr lang="zh-CN" altLang="en-US" sz="1800" dirty="0"/>
              <a:t>技术栈现状 </a:t>
            </a:r>
            <a:r>
              <a:rPr lang="en-US" altLang="zh-CN" sz="1800" dirty="0"/>
              <a:t>(Tech Stack):</a:t>
            </a:r>
            <a:r>
              <a:rPr lang="zh-CN" altLang="en-US" sz="1800" b="0" dirty="0"/>
              <a:t>前端 </a:t>
            </a:r>
            <a:r>
              <a:rPr lang="en-US" altLang="zh-CN" sz="1800" b="0" dirty="0"/>
              <a:t>(Frontend): </a:t>
            </a:r>
            <a:r>
              <a:rPr lang="zh-CN" altLang="en-US" sz="1800" b="0" dirty="0"/>
              <a:t>已经升级到 </a:t>
            </a:r>
            <a:r>
              <a:rPr lang="en-US" altLang="zh-CN" sz="1800" b="0" dirty="0"/>
              <a:t>Vue 3.0 + TypeScript + Element Plus</a:t>
            </a:r>
            <a:r>
              <a:rPr lang="zh-CN" altLang="en-US" sz="1800" b="0" dirty="0"/>
              <a:t>（注意：旧分支是 </a:t>
            </a:r>
            <a:r>
              <a:rPr lang="en-US" altLang="zh-CN" sz="1800" b="0" dirty="0"/>
              <a:t>Vue 2</a:t>
            </a:r>
            <a:r>
              <a:rPr lang="zh-CN" altLang="en-US" sz="1800" b="0" dirty="0"/>
              <a:t>）。这是一个非常现代且主流的技术选型，学习价值很高。</a:t>
            </a:r>
            <a:endParaRPr lang="en-US" altLang="zh-CN" sz="1800" b="0" dirty="0"/>
          </a:p>
          <a:p>
            <a:r>
              <a:rPr lang="zh-CN" altLang="en-US" sz="1800" dirty="0"/>
              <a:t>后端 </a:t>
            </a:r>
            <a:r>
              <a:rPr lang="en-US" altLang="zh-CN" sz="1800" dirty="0"/>
              <a:t>(Backend): </a:t>
            </a:r>
            <a:r>
              <a:rPr lang="en-US" altLang="zh-CN" sz="1800" b="0" dirty="0"/>
              <a:t>Spring Boot + </a:t>
            </a:r>
            <a:r>
              <a:rPr lang="en-US" altLang="zh-CN" sz="1800" b="0" dirty="0" err="1"/>
              <a:t>MyBatis</a:t>
            </a:r>
            <a:r>
              <a:rPr lang="en-US" altLang="zh-CN" sz="1800" b="0" dirty="0"/>
              <a:t>-Plus</a:t>
            </a:r>
            <a:r>
              <a:rPr lang="zh-CN" altLang="en-US" sz="1800" b="0" dirty="0"/>
              <a:t>。这是一个标准的 </a:t>
            </a:r>
            <a:r>
              <a:rPr lang="en-US" altLang="zh-CN" sz="1800" b="0" dirty="0"/>
              <a:t>Java </a:t>
            </a:r>
            <a:r>
              <a:rPr lang="zh-CN" altLang="en-US" sz="1800" b="0" dirty="0"/>
              <a:t>企业级开发组合。数据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存储</a:t>
            </a:r>
            <a:r>
              <a:rPr lang="en-US" altLang="zh-CN" sz="1800" b="0" dirty="0"/>
              <a:t>: MySQL (</a:t>
            </a:r>
            <a:r>
              <a:rPr lang="zh-CN" altLang="en-US" sz="1800" b="0" dirty="0"/>
              <a:t>关系型数据</a:t>
            </a:r>
            <a:r>
              <a:rPr lang="en-US" altLang="zh-CN" sz="1800" b="0" dirty="0"/>
              <a:t>) + Redis (</a:t>
            </a:r>
            <a:r>
              <a:rPr lang="zh-CN" altLang="en-US" sz="1800" b="0" dirty="0"/>
              <a:t>缓存</a:t>
            </a:r>
            <a:r>
              <a:rPr lang="en-US" altLang="zh-CN" sz="1800" b="0" dirty="0"/>
              <a:t>) + </a:t>
            </a:r>
            <a:r>
              <a:rPr lang="en-US" altLang="zh-CN" sz="1800" b="0" dirty="0" err="1"/>
              <a:t>MinIO</a:t>
            </a:r>
            <a:r>
              <a:rPr lang="en-US" altLang="zh-CN" sz="1800" b="0" dirty="0"/>
              <a:t> (</a:t>
            </a:r>
            <a:r>
              <a:rPr lang="zh-CN" altLang="en-US" sz="1800" b="0" dirty="0"/>
              <a:t>对象存储，用于存音乐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图片</a:t>
            </a:r>
            <a:r>
              <a:rPr lang="en-US" altLang="zh-CN" sz="1800" b="0" dirty="0"/>
              <a:t>)</a:t>
            </a:r>
            <a:r>
              <a:rPr lang="zh-CN" altLang="en-US" sz="1800" b="0" dirty="0"/>
              <a:t>。引入 </a:t>
            </a:r>
            <a:r>
              <a:rPr lang="en-US" altLang="zh-CN" sz="1800" b="0" dirty="0" err="1"/>
              <a:t>MinIO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是一个亮点，比直接存文件系统更接近真实企业场景。容器化</a:t>
            </a:r>
            <a:r>
              <a:rPr lang="en-US" altLang="zh-CN" sz="1800" b="0" dirty="0"/>
              <a:t>: </a:t>
            </a:r>
            <a:r>
              <a:rPr lang="zh-CN" altLang="en-US" sz="1800" b="0" dirty="0"/>
              <a:t>提供了 </a:t>
            </a:r>
            <a:r>
              <a:rPr lang="en-US" altLang="zh-CN" sz="1800" b="0" dirty="0"/>
              <a:t>docker-</a:t>
            </a:r>
            <a:r>
              <a:rPr lang="en-US" altLang="zh-CN" sz="1800" b="0" dirty="0" err="1"/>
              <a:t>compose.yaml</a:t>
            </a:r>
            <a:r>
              <a:rPr lang="zh-CN" altLang="en-US" sz="1800" b="0" dirty="0"/>
              <a:t>，支持 </a:t>
            </a:r>
            <a:r>
              <a:rPr lang="en-US" altLang="zh-CN" sz="1800" b="0" dirty="0"/>
              <a:t>Docker </a:t>
            </a:r>
            <a:r>
              <a:rPr lang="zh-CN" altLang="en-US" sz="1800" b="0" dirty="0"/>
              <a:t>部署，这点非常加分。</a:t>
            </a:r>
            <a:endParaRPr lang="en-US" altLang="zh-CN" sz="1800" b="0" dirty="0"/>
          </a:p>
          <a:p>
            <a:r>
              <a:rPr lang="zh-CN" altLang="en-US" sz="1800" dirty="0"/>
              <a:t>结构缺陷 </a:t>
            </a:r>
            <a:r>
              <a:rPr lang="en-US" altLang="zh-CN" sz="1800" dirty="0"/>
              <a:t>(Structural Flaws):</a:t>
            </a:r>
            <a:r>
              <a:rPr lang="zh-CN" altLang="en-US" sz="1800" b="0" dirty="0"/>
              <a:t>硬编码路径 </a:t>
            </a:r>
            <a:r>
              <a:rPr lang="en-US" altLang="zh-CN" sz="1800" b="0" dirty="0"/>
              <a:t>(Hardcoded Paths): </a:t>
            </a:r>
            <a:r>
              <a:rPr lang="zh-CN" altLang="en-US" sz="1800" b="0" dirty="0"/>
              <a:t>多个 </a:t>
            </a:r>
            <a:r>
              <a:rPr lang="en-US" altLang="zh-CN" sz="1800" b="0" dirty="0"/>
              <a:t>Issue </a:t>
            </a:r>
            <a:r>
              <a:rPr lang="zh-CN" altLang="en-US" sz="1800" b="0" dirty="0"/>
              <a:t>和文档提到需要手动修改 </a:t>
            </a:r>
            <a:r>
              <a:rPr lang="en-US" altLang="zh-CN" sz="1800" b="0" dirty="0"/>
              <a:t>file: </a:t>
            </a:r>
            <a:r>
              <a:rPr lang="zh-CN" altLang="en-US" sz="1800" b="0" dirty="0"/>
              <a:t>路径（特别是 </a:t>
            </a:r>
            <a:r>
              <a:rPr lang="en-US" altLang="zh-CN" sz="1800" b="0" dirty="0"/>
              <a:t>Windows </a:t>
            </a:r>
            <a:r>
              <a:rPr lang="zh-CN" altLang="en-US" sz="1800" b="0" dirty="0"/>
              <a:t>和 </a:t>
            </a:r>
            <a:r>
              <a:rPr lang="en-US" altLang="zh-CN" sz="1800" b="0" dirty="0"/>
              <a:t>Mac </a:t>
            </a:r>
            <a:r>
              <a:rPr lang="zh-CN" altLang="en-US" sz="1800" b="0" dirty="0"/>
              <a:t>的差异）。这种“环境依赖”是典型的代码异味（</a:t>
            </a:r>
            <a:r>
              <a:rPr lang="en-US" altLang="zh-CN" sz="1800" b="0" dirty="0"/>
              <a:t>Code Smell</a:t>
            </a:r>
            <a:r>
              <a:rPr lang="zh-CN" altLang="en-US" sz="1800" b="0" dirty="0"/>
              <a:t>），意味着代码移植性差。</a:t>
            </a:r>
            <a:endParaRPr lang="en-US" altLang="zh-CN" sz="1800" b="0" dirty="0"/>
          </a:p>
          <a:p>
            <a:r>
              <a:rPr lang="en-US" altLang="zh-CN" sz="1800" dirty="0"/>
              <a:t>JDK </a:t>
            </a:r>
            <a:r>
              <a:rPr lang="zh-CN" altLang="en-US" sz="1800" dirty="0"/>
              <a:t>版本滞后</a:t>
            </a:r>
            <a:r>
              <a:rPr lang="en-US" altLang="zh-CN" sz="1800" dirty="0"/>
              <a:t>: </a:t>
            </a:r>
            <a:r>
              <a:rPr lang="zh-CN" altLang="en-US" sz="1800" b="0" dirty="0"/>
              <a:t>文档明确要求 </a:t>
            </a:r>
            <a:r>
              <a:rPr lang="en-US" altLang="zh-CN" sz="1800" b="0" dirty="0"/>
              <a:t>JDK 1.8</a:t>
            </a:r>
            <a:r>
              <a:rPr lang="zh-CN" altLang="en-US" sz="1800" b="0" dirty="0"/>
              <a:t>。现在的 </a:t>
            </a:r>
            <a:r>
              <a:rPr lang="en-US" altLang="zh-CN" sz="1800" b="0" dirty="0"/>
              <a:t>Spring Boot 3.x </a:t>
            </a:r>
            <a:r>
              <a:rPr lang="zh-CN" altLang="en-US" sz="1800" b="0" dirty="0"/>
              <a:t>已强制要求 </a:t>
            </a:r>
            <a:r>
              <a:rPr lang="en-US" altLang="zh-CN" sz="1800" b="0" dirty="0"/>
              <a:t>Java 17+</a:t>
            </a:r>
            <a:r>
              <a:rPr lang="zh-CN" altLang="en-US" sz="1800" b="0" dirty="0"/>
              <a:t>。这暗示项目后端可能停留在 </a:t>
            </a:r>
            <a:r>
              <a:rPr lang="en-US" altLang="zh-CN" sz="1800" b="0" dirty="0"/>
              <a:t>Spring Boot 2.x </a:t>
            </a:r>
            <a:r>
              <a:rPr lang="zh-CN" altLang="en-US" sz="1800" b="0" dirty="0"/>
              <a:t>版本，未来升级会有技术债。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A6D2-5BAC-B5F4-3BFD-125861C2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3CF79-93D9-861E-29EE-57FBE954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A728C-4B93-DFF4-2AE0-22164B410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代码结构图和架构图</a:t>
            </a:r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51EEB-EE7C-02F1-1738-CB84F56E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9" y="2024844"/>
            <a:ext cx="7284296" cy="302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BBB813-5270-5595-32DC-ABC42EE6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50" y="898974"/>
            <a:ext cx="3168352" cy="50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12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75BA-6B1F-74F4-874B-EFF78055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E68F2-2989-73AE-080E-3A1DE2E7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54074-EC9B-A658-43AF-A775C74A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2. </a:t>
            </a:r>
            <a:r>
              <a:rPr lang="zh-CN" altLang="en-US" sz="1800" dirty="0"/>
              <a:t>文档与上手体验 </a:t>
            </a:r>
            <a:r>
              <a:rPr lang="en-US" altLang="zh-CN" sz="1800" dirty="0"/>
              <a:t>(Documentation &amp; DX)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3.5/5</a:t>
            </a:r>
            <a:endParaRPr lang="zh-CN" altLang="en-US" sz="1800" dirty="0"/>
          </a:p>
          <a:p>
            <a:r>
              <a:rPr lang="zh-CN" altLang="en-US" sz="1800" dirty="0"/>
              <a:t>优点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README </a:t>
            </a:r>
            <a:r>
              <a:rPr lang="zh-CN" altLang="en-US" sz="1800" dirty="0"/>
              <a:t>写的很“保姆级”，包含了截图、详细的步骤、依赖下载链接。</a:t>
            </a:r>
          </a:p>
          <a:p>
            <a:r>
              <a:rPr lang="zh-CN" altLang="en-US" sz="1800" dirty="0"/>
              <a:t>致命弱点 </a:t>
            </a:r>
            <a:r>
              <a:rPr lang="en-US" altLang="zh-CN" sz="1800" dirty="0"/>
              <a:t>(The "Gotcha"):</a:t>
            </a:r>
            <a:endParaRPr lang="zh-CN" altLang="en-US" sz="1800" dirty="0"/>
          </a:p>
          <a:p>
            <a:pPr lvl="1"/>
            <a:r>
              <a:rPr lang="zh-CN" altLang="en-US" sz="1800" b="1" dirty="0"/>
              <a:t>数据依赖外部网盘</a:t>
            </a:r>
            <a:r>
              <a:rPr lang="en-US" altLang="zh-CN" sz="1800" b="1" dirty="0"/>
              <a:t>:</a:t>
            </a:r>
            <a:r>
              <a:rPr lang="zh-CN" altLang="en-US" sz="1800" dirty="0"/>
              <a:t> 项目运行强依赖于一个百度网盘链接（下载 </a:t>
            </a:r>
            <a:r>
              <a:rPr lang="en-US" altLang="zh-CN" sz="1800" dirty="0"/>
              <a:t>SQL </a:t>
            </a:r>
            <a:r>
              <a:rPr lang="zh-CN" altLang="en-US" sz="1800" dirty="0"/>
              <a:t>文件和音乐资源）。</a:t>
            </a:r>
            <a:r>
              <a:rPr lang="zh-CN" altLang="en-US" sz="1800" b="1" dirty="0"/>
              <a:t>一旦这个链接失效，整个项目几乎无法“开箱即用”</a:t>
            </a:r>
            <a:r>
              <a:rPr lang="zh-CN" altLang="en-US" sz="1800" dirty="0"/>
              <a:t>，你只能得到一个空壳。</a:t>
            </a:r>
          </a:p>
          <a:p>
            <a:pPr lvl="1"/>
            <a:r>
              <a:rPr lang="zh-CN" altLang="en-US" sz="1800" b="1" dirty="0"/>
              <a:t>配置繁琐</a:t>
            </a:r>
            <a:r>
              <a:rPr lang="en-US" altLang="zh-CN" sz="1800" b="1" dirty="0"/>
              <a:t>:</a:t>
            </a:r>
            <a:r>
              <a:rPr lang="zh-CN" altLang="en-US" sz="1800" dirty="0"/>
              <a:t> 需要手动修改 </a:t>
            </a:r>
            <a:r>
              <a:rPr lang="en-US" altLang="zh-CN" sz="1800" dirty="0" err="1"/>
              <a:t>application.properties</a:t>
            </a:r>
            <a:r>
              <a:rPr lang="zh-CN" altLang="en-US" sz="1800" dirty="0"/>
              <a:t> 中的数据库账号密码，而不是通过环境变量（</a:t>
            </a:r>
            <a:r>
              <a:rPr lang="en-US" altLang="zh-CN" sz="1800" dirty="0"/>
              <a:t>Environment Variables</a:t>
            </a:r>
            <a:r>
              <a:rPr lang="zh-CN" altLang="en-US" sz="1800" dirty="0"/>
              <a:t>）注入，这不符合现代 </a:t>
            </a:r>
            <a:r>
              <a:rPr lang="en-US" altLang="zh-CN" sz="1800" dirty="0"/>
              <a:t>DevOps </a:t>
            </a:r>
            <a:r>
              <a:rPr lang="zh-CN" altLang="en-US" sz="1800" dirty="0"/>
              <a:t>的最佳实践。</a:t>
            </a:r>
            <a:endParaRPr lang="en-US" altLang="zh-CN" sz="1800" dirty="0"/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E13941-CC78-E2AD-9532-12D6F652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06" y="3771781"/>
            <a:ext cx="6660706" cy="30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83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6862-0192-6F05-BFFD-C9B3C6F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994D-2C83-4183-580B-FEF659F3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D50FF-ED47-9672-1F38-BBFA6C53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3. </a:t>
            </a:r>
            <a:r>
              <a:rPr lang="zh-CN" altLang="en-US" sz="1800" dirty="0"/>
              <a:t>代码质量与健壮性 </a:t>
            </a:r>
            <a:r>
              <a:rPr lang="en-US" altLang="zh-CN" sz="1800" dirty="0"/>
              <a:t>(Quality &amp; Robustness)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2/5</a:t>
            </a:r>
            <a:endParaRPr lang="zh-CN" altLang="en-US" sz="1800" dirty="0"/>
          </a:p>
          <a:p>
            <a:r>
              <a:rPr lang="zh-CN" altLang="en-US" sz="1800" dirty="0"/>
              <a:t>这是该项目最薄弱的环节，也是它只能作为“玩具项目”而非“产品”的原因。</a:t>
            </a:r>
          </a:p>
          <a:p>
            <a:r>
              <a:rPr lang="zh-CN" altLang="en-US" sz="1800" dirty="0"/>
              <a:t>测试缺失 </a:t>
            </a:r>
            <a:r>
              <a:rPr lang="en-US" altLang="zh-CN" sz="1800" dirty="0"/>
              <a:t>(No Tests):</a:t>
            </a:r>
            <a:r>
              <a:rPr lang="zh-CN" altLang="en-US" sz="1800" dirty="0"/>
              <a:t> </a:t>
            </a:r>
            <a:r>
              <a:rPr lang="zh-CN" altLang="en-US" sz="1800" b="0" dirty="0"/>
              <a:t>几乎没有看到有效的单元测试 </a:t>
            </a:r>
            <a:r>
              <a:rPr lang="en-US" altLang="zh-CN" sz="1800" b="0" dirty="0"/>
              <a:t>(Unit Tests)</a:t>
            </a:r>
            <a:r>
              <a:rPr lang="zh-CN" altLang="en-US" sz="1800" b="0" dirty="0"/>
              <a:t> 或集成测试。这意味着你修改一行代码，无法知道是否破坏了其他功能。</a:t>
            </a:r>
          </a:p>
          <a:p>
            <a:r>
              <a:rPr lang="zh-CN" altLang="en-US" sz="1800" dirty="0"/>
              <a:t>异常处理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zh-CN" altLang="en-US" sz="1800" b="0" dirty="0"/>
              <a:t>许多 </a:t>
            </a:r>
            <a:r>
              <a:rPr lang="en-US" altLang="zh-CN" sz="1800" b="0" dirty="0"/>
              <a:t>Issue </a:t>
            </a:r>
            <a:r>
              <a:rPr lang="zh-CN" altLang="en-US" sz="1800" b="0" dirty="0"/>
              <a:t>反馈了“白页错误 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Whitelabel</a:t>
            </a:r>
            <a:r>
              <a:rPr lang="en-US" altLang="zh-CN" sz="1800" b="0" dirty="0"/>
              <a:t> Error Page)”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404</a:t>
            </a:r>
            <a:r>
              <a:rPr lang="zh-CN" altLang="en-US" sz="1800" b="0" dirty="0"/>
              <a:t>，说明后端的全局异常处理（</a:t>
            </a:r>
            <a:r>
              <a:rPr lang="en-US" altLang="zh-CN" sz="1800" b="0" dirty="0"/>
              <a:t>Global Exception Handling</a:t>
            </a:r>
            <a:r>
              <a:rPr lang="zh-CN" altLang="en-US" sz="1800" b="0" dirty="0"/>
              <a:t>）覆盖不全。</a:t>
            </a:r>
          </a:p>
          <a:p>
            <a:r>
              <a:rPr lang="zh-CN" altLang="en-US" sz="1800" dirty="0"/>
              <a:t>安全性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zh-CN" altLang="en-US" sz="1800" b="0" dirty="0"/>
              <a:t>作为一个学习项目，它可能缺乏完善的安全机制（如 </a:t>
            </a:r>
            <a:r>
              <a:rPr lang="en-US" altLang="zh-CN" sz="1800" b="0" dirty="0"/>
              <a:t>CSRF </a:t>
            </a:r>
            <a:r>
              <a:rPr lang="zh-CN" altLang="en-US" sz="1800" b="0" dirty="0"/>
              <a:t>防护、细粒度的权限控制），直接暴露在公网上会有被攻击风险。</a:t>
            </a:r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D3388-C844-3D8C-3441-91221575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82" y="4185084"/>
            <a:ext cx="8609847" cy="27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9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09556-DA57-C980-0A18-5841711BF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565A8-0857-A56F-B31A-97213E09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D4656-D73D-DDC7-A492-9A48EA28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社区活跃度与维护 </a:t>
            </a:r>
            <a:r>
              <a:rPr lang="en-US" altLang="zh-CN" sz="1800" dirty="0"/>
              <a:t>(Community Health)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3/5</a:t>
            </a:r>
            <a:endParaRPr lang="zh-CN" altLang="en-US" sz="1800" dirty="0"/>
          </a:p>
          <a:p>
            <a:r>
              <a:rPr lang="en-US" altLang="zh-CN" sz="1800" dirty="0"/>
              <a:t>Star </a:t>
            </a:r>
            <a:r>
              <a:rPr lang="zh-CN" altLang="en-US" sz="1800" dirty="0"/>
              <a:t>数虚高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6.5k Stars </a:t>
            </a:r>
            <a:r>
              <a:rPr lang="zh-CN" altLang="en-US" sz="1800" dirty="0"/>
              <a:t>说明它很受欢迎，但这是因为它是“优秀的教材”。</a:t>
            </a:r>
          </a:p>
          <a:p>
            <a:r>
              <a:rPr lang="zh-CN" altLang="en-US" sz="1800" dirty="0"/>
              <a:t>维护状态 </a:t>
            </a:r>
            <a:r>
              <a:rPr lang="en-US" altLang="zh-CN" sz="1800" dirty="0"/>
              <a:t>(Maintenance Mode):</a:t>
            </a:r>
          </a:p>
          <a:p>
            <a:pPr lvl="1"/>
            <a:r>
              <a:rPr lang="en-US" altLang="zh-CN" sz="1800" b="1" dirty="0"/>
              <a:t>Issue </a:t>
            </a:r>
            <a:r>
              <a:rPr lang="zh-CN" altLang="en-US" sz="1800" b="1" dirty="0"/>
              <a:t>堆积</a:t>
            </a:r>
            <a:r>
              <a:rPr lang="en-US" altLang="zh-CN" sz="1800" b="1" dirty="0"/>
              <a:t>:</a:t>
            </a:r>
            <a:r>
              <a:rPr lang="zh-CN" altLang="en-US" sz="1800" dirty="0"/>
              <a:t> 目前有 </a:t>
            </a:r>
            <a:r>
              <a:rPr lang="en-US" altLang="zh-CN" sz="1800" dirty="0"/>
              <a:t>~130 </a:t>
            </a:r>
            <a:r>
              <a:rPr lang="zh-CN" altLang="en-US" sz="1800" dirty="0"/>
              <a:t>个 </a:t>
            </a:r>
            <a:r>
              <a:rPr lang="en-US" altLang="zh-CN" sz="1800" dirty="0"/>
              <a:t>Open Issues</a:t>
            </a:r>
            <a:r>
              <a:rPr lang="zh-CN" altLang="en-US" sz="1800" dirty="0"/>
              <a:t>，很多是几个月前的提问无人回复。</a:t>
            </a:r>
          </a:p>
          <a:p>
            <a:pPr lvl="1"/>
            <a:r>
              <a:rPr lang="en-US" altLang="zh-CN" sz="1800" b="1" dirty="0"/>
              <a:t>Bot </a:t>
            </a:r>
            <a:r>
              <a:rPr lang="zh-CN" altLang="en-US" sz="1800" b="1" dirty="0"/>
              <a:t>活跃</a:t>
            </a:r>
            <a:r>
              <a:rPr lang="en-US" altLang="zh-CN" sz="1800" b="1" dirty="0"/>
              <a:t>:</a:t>
            </a:r>
            <a:r>
              <a:rPr lang="zh-CN" altLang="en-US" sz="1800" dirty="0"/>
              <a:t> 最近的活跃主要来自 </a:t>
            </a:r>
            <a:r>
              <a:rPr lang="en-US" altLang="zh-CN" sz="1800" dirty="0" err="1"/>
              <a:t>dependabot</a:t>
            </a:r>
            <a:r>
              <a:rPr lang="en-US" altLang="zh-CN" sz="1800" dirty="0"/>
              <a:t> (</a:t>
            </a:r>
            <a:r>
              <a:rPr lang="zh-CN" altLang="en-US" sz="1800" dirty="0"/>
              <a:t>自动更新依赖</a:t>
            </a:r>
            <a:r>
              <a:rPr lang="en-US" altLang="zh-CN" sz="1800" dirty="0"/>
              <a:t>)</a:t>
            </a:r>
            <a:r>
              <a:rPr lang="zh-CN" altLang="en-US" sz="1800" dirty="0"/>
              <a:t>，而非作者的功能性更新。</a:t>
            </a:r>
          </a:p>
          <a:p>
            <a:pPr lvl="1"/>
            <a:r>
              <a:rPr lang="zh-CN" altLang="en-US" sz="1800" b="1" dirty="0"/>
              <a:t>结论</a:t>
            </a:r>
            <a:r>
              <a:rPr lang="en-US" altLang="zh-CN" sz="1800" b="1" dirty="0"/>
              <a:t>:</a:t>
            </a:r>
            <a:r>
              <a:rPr lang="zh-CN" altLang="en-US" sz="1800" dirty="0"/>
              <a:t> 作者可能已将其视为“完成品”并不再高频维护。你必须具备自己解决 </a:t>
            </a:r>
            <a:r>
              <a:rPr lang="en-US" altLang="zh-CN" sz="1800" dirty="0"/>
              <a:t>Bug </a:t>
            </a:r>
            <a:r>
              <a:rPr lang="zh-CN" altLang="en-US" sz="1800" dirty="0"/>
              <a:t>的能力。</a:t>
            </a:r>
          </a:p>
          <a:p>
            <a:endParaRPr lang="en-US" altLang="zh-CN" sz="2400" dirty="0"/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7FB921-EC88-DD01-3F8A-68EE4504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098" y="3789040"/>
            <a:ext cx="5334671" cy="25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37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你发现、分析或参与了哪个具体的</a:t>
            </a:r>
            <a:r>
              <a:rPr lang="en-US" altLang="zh-CN" dirty="0"/>
              <a:t>Issue</a:t>
            </a:r>
            <a:r>
              <a:rPr lang="zh-CN" altLang="en-US" dirty="0"/>
              <a:t>？（提供链接）</a:t>
            </a:r>
          </a:p>
          <a:p>
            <a:r>
              <a:rPr lang="zh-CN" alt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音乐播放栏缩略图显示不正确的问题</a:t>
            </a:r>
            <a:endParaRPr lang="en-US" altLang="zh-CN" sz="20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https://github.com/Yin-Hongwei/music-website/issues/290</a:t>
            </a:r>
            <a:endParaRPr lang="en-US" altLang="zh-CN" sz="2000" dirty="0"/>
          </a:p>
          <a:p>
            <a:r>
              <a:rPr lang="zh-CN" altLang="en-US" dirty="0"/>
              <a:t>描述该</a:t>
            </a:r>
            <a:r>
              <a:rPr lang="en-US" altLang="zh-CN" dirty="0"/>
              <a:t>Issue</a:t>
            </a:r>
            <a:r>
              <a:rPr lang="zh-CN" altLang="en-US" dirty="0"/>
              <a:t>的背景、复现步骤和根本原因。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sz="1800" dirty="0"/>
              <a:t>&lt;!--</a:t>
            </a:r>
            <a:r>
              <a:rPr lang="zh-CN" altLang="en-US" sz="1800" dirty="0"/>
              <a:t>歌曲图片</a:t>
            </a:r>
            <a:r>
              <a:rPr lang="en-US" altLang="zh-CN" sz="1800" dirty="0"/>
              <a:t>--&gt;</a:t>
            </a:r>
          </a:p>
          <a:p>
            <a:r>
              <a:rPr lang="en-US" altLang="zh-CN" sz="1800" dirty="0"/>
              <a:t>&lt;div @click="goPlayerPage"&gt;</a:t>
            </a:r>
          </a:p>
          <a:p>
            <a:r>
              <a:rPr lang="en-US" altLang="zh-CN" sz="1800" dirty="0"/>
              <a:t>   &lt;</a:t>
            </a:r>
            <a:r>
              <a:rPr lang="en-US" altLang="zh-CN" sz="1800" dirty="0" err="1"/>
              <a:t>el</a:t>
            </a:r>
            <a:r>
              <a:rPr lang="en-US" altLang="zh-CN" sz="1800" dirty="0"/>
              <a:t>-image class="song-bar-</a:t>
            </a:r>
            <a:r>
              <a:rPr lang="en-US" altLang="zh-CN" sz="1800" dirty="0" err="1"/>
              <a:t>img</a:t>
            </a:r>
            <a:r>
              <a:rPr lang="en-US" altLang="zh-CN" sz="1800" dirty="0"/>
              <a:t>" fit="contain" :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songPicURL</a:t>
            </a:r>
            <a:r>
              <a:rPr lang="en-US" altLang="zh-CN" sz="1800" dirty="0"/>
              <a:t>" /&gt;</a:t>
            </a:r>
          </a:p>
          <a:p>
            <a:r>
              <a:rPr lang="en-US" altLang="zh-CN" sz="1800" dirty="0"/>
              <a:t>&lt;/div&gt;</a:t>
            </a:r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57C829-1619-A9A4-BE6F-66BFB8A5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38" y="3068960"/>
            <a:ext cx="3437976" cy="93723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cb355037-087a-4cdd-a4de-972ce56b9656}"/>
</p:tagLst>
</file>

<file path=ppt/theme/theme1.xml><?xml version="1.0" encoding="utf-8"?>
<a:theme xmlns:a="http://schemas.openxmlformats.org/drawingml/2006/main" name="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《卫星导航定位导论》 20100913</Template>
  <TotalTime>809</TotalTime>
  <Words>3671</Words>
  <Application>Microsoft Office PowerPoint</Application>
  <PresentationFormat>自定义</PresentationFormat>
  <Paragraphs>255</Paragraphs>
  <Slides>33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微软雅黑</vt:lpstr>
      <vt:lpstr>Arial</vt:lpstr>
      <vt:lpstr>Times New Roman</vt:lpstr>
      <vt:lpstr>Wingdings</vt:lpstr>
      <vt:lpstr>自定义设计方案</vt:lpstr>
      <vt:lpstr>PowerPoint 演示文稿</vt:lpstr>
      <vt:lpstr>内容</vt:lpstr>
      <vt:lpstr>1.1 项目简介</vt:lpstr>
      <vt:lpstr>1.2 项目现状分析</vt:lpstr>
      <vt:lpstr>1.2 项目现状分析</vt:lpstr>
      <vt:lpstr>1.2 项目现状分析</vt:lpstr>
      <vt:lpstr>1.2 项目现状分析</vt:lpstr>
      <vt:lpstr>1.2 项目现状分析</vt:lpstr>
      <vt:lpstr>2.1 Issue分析与反馈</vt:lpstr>
      <vt:lpstr>2.1 Issue分析与反馈</vt:lpstr>
      <vt:lpstr>2.1 Issue分析与反馈</vt:lpstr>
      <vt:lpstr>2.1 Issue分析与反馈</vt:lpstr>
      <vt:lpstr>2.1 Issue分析与反馈</vt:lpstr>
      <vt:lpstr>2.1 Pull Request实践</vt:lpstr>
      <vt:lpstr>3.1 代码质量与规范</vt:lpstr>
      <vt:lpstr>3.1 代码质量与规范</vt:lpstr>
      <vt:lpstr>3.1 代码质量与规范</vt:lpstr>
      <vt:lpstr>3.2 工程化实践</vt:lpstr>
      <vt:lpstr>3.2 工程化实践</vt:lpstr>
      <vt:lpstr>4.1 功能扩展</vt:lpstr>
      <vt:lpstr>4.1 功能扩展</vt:lpstr>
      <vt:lpstr>4.1 功能扩展</vt:lpstr>
      <vt:lpstr>4.1 功能扩展</vt:lpstr>
      <vt:lpstr>4.1 功能扩展</vt:lpstr>
      <vt:lpstr>4.1 功能扩展</vt:lpstr>
      <vt:lpstr>4.1 功能扩展</vt:lpstr>
      <vt:lpstr>4.2 技术决策</vt:lpstr>
      <vt:lpstr>5.1 项目收获</vt:lpstr>
      <vt:lpstr>5.2 遇到的挑战与解决方案</vt:lpstr>
      <vt:lpstr>5.2 遇到的挑战与解决方案</vt:lpstr>
      <vt:lpstr>5.3 后续计划</vt:lpstr>
      <vt:lpstr>5.3 后续计划</vt:lpstr>
      <vt:lpstr>思考和讨论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kd</dc:creator>
  <cp:lastModifiedBy>liam</cp:lastModifiedBy>
  <cp:revision>2666</cp:revision>
  <dcterms:created xsi:type="dcterms:W3CDTF">2025-11-27T15:10:47Z</dcterms:created>
  <dcterms:modified xsi:type="dcterms:W3CDTF">2025-12-18T13:38:26Z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8650628045D5368CA207256980794C19_43</vt:lpwstr>
  </property>
</Properties>
</file>